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63" r:id="rId5"/>
    <p:sldId id="264" r:id="rId6"/>
    <p:sldId id="265" r:id="rId7"/>
    <p:sldId id="266" r:id="rId8"/>
    <p:sldId id="267" r:id="rId9"/>
    <p:sldId id="272" r:id="rId10"/>
    <p:sldId id="269" r:id="rId11"/>
    <p:sldId id="270" r:id="rId12"/>
    <p:sldId id="268" r:id="rId13"/>
    <p:sldId id="271" r:id="rId14"/>
    <p:sldId id="273" r:id="rId15"/>
    <p:sldId id="275" r:id="rId16"/>
    <p:sldId id="276" r:id="rId17"/>
    <p:sldId id="277" r:id="rId18"/>
    <p:sldId id="278"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B7B"/>
    <a:srgbClr val="595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6" autoAdjust="0"/>
    <p:restoredTop sz="94660"/>
  </p:normalViewPr>
  <p:slideViewPr>
    <p:cSldViewPr snapToGrid="0">
      <p:cViewPr varScale="1">
        <p:scale>
          <a:sx n="64" d="100"/>
          <a:sy n="64" d="100"/>
        </p:scale>
        <p:origin x="108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ristelzapata\Library\Containers\com.microsoft.Excel\Data\Downloads\CAGR_factors_9May%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COVID cumulative t+30 (t: n=50)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offset_cumulative_50!$CQ$3</c:f>
              <c:strCache>
                <c:ptCount val="1"/>
                <c:pt idx="0">
                  <c:v>Afghanistan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offset_cumulative_50!$CR$3:$DV$3</c:f>
            </c:numRef>
          </c:val>
          <c:smooth val="0"/>
          <c:extLst>
            <c:ext xmlns:c16="http://schemas.microsoft.com/office/drawing/2014/chart" uri="{C3380CC4-5D6E-409C-BE32-E72D297353CC}">
              <c16:uniqueId val="{00000000-35A3-864A-9361-8CEF910BA3B6}"/>
            </c:ext>
          </c:extLst>
        </c:ser>
        <c:ser>
          <c:idx val="1"/>
          <c:order val="1"/>
          <c:tx>
            <c:strRef>
              <c:f>offset_cumulative_50!$CQ$4</c:f>
              <c:strCache>
                <c:ptCount val="1"/>
                <c:pt idx="0">
                  <c:v>Albania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offset_cumulative_50!$CR$4:$DV$4</c:f>
              <c:numCache>
                <c:formatCode>General</c:formatCode>
                <c:ptCount val="31"/>
                <c:pt idx="0">
                  <c:v>51</c:v>
                </c:pt>
                <c:pt idx="1">
                  <c:v>55</c:v>
                </c:pt>
                <c:pt idx="2">
                  <c:v>59</c:v>
                </c:pt>
                <c:pt idx="3">
                  <c:v>64</c:v>
                </c:pt>
                <c:pt idx="4">
                  <c:v>70</c:v>
                </c:pt>
                <c:pt idx="5">
                  <c:v>76</c:v>
                </c:pt>
                <c:pt idx="6">
                  <c:v>89</c:v>
                </c:pt>
                <c:pt idx="7">
                  <c:v>104</c:v>
                </c:pt>
                <c:pt idx="8">
                  <c:v>123</c:v>
                </c:pt>
                <c:pt idx="9">
                  <c:v>146</c:v>
                </c:pt>
                <c:pt idx="10">
                  <c:v>174</c:v>
                </c:pt>
                <c:pt idx="11">
                  <c:v>186</c:v>
                </c:pt>
                <c:pt idx="12">
                  <c:v>197</c:v>
                </c:pt>
                <c:pt idx="13">
                  <c:v>212</c:v>
                </c:pt>
                <c:pt idx="14">
                  <c:v>223</c:v>
                </c:pt>
                <c:pt idx="15">
                  <c:v>243</c:v>
                </c:pt>
                <c:pt idx="16">
                  <c:v>259</c:v>
                </c:pt>
                <c:pt idx="17">
                  <c:v>277</c:v>
                </c:pt>
                <c:pt idx="18">
                  <c:v>304</c:v>
                </c:pt>
                <c:pt idx="19">
                  <c:v>333</c:v>
                </c:pt>
                <c:pt idx="20">
                  <c:v>361</c:v>
                </c:pt>
                <c:pt idx="21">
                  <c:v>377</c:v>
                </c:pt>
                <c:pt idx="22">
                  <c:v>383</c:v>
                </c:pt>
                <c:pt idx="23">
                  <c:v>400</c:v>
                </c:pt>
                <c:pt idx="24">
                  <c:v>409</c:v>
                </c:pt>
                <c:pt idx="25">
                  <c:v>416</c:v>
                </c:pt>
                <c:pt idx="26">
                  <c:v>433</c:v>
                </c:pt>
                <c:pt idx="27">
                  <c:v>446</c:v>
                </c:pt>
                <c:pt idx="28">
                  <c:v>467</c:v>
                </c:pt>
                <c:pt idx="29">
                  <c:v>475</c:v>
                </c:pt>
                <c:pt idx="30">
                  <c:v>494</c:v>
                </c:pt>
              </c:numCache>
            </c:numRef>
          </c:val>
          <c:smooth val="0"/>
          <c:extLst>
            <c:ext xmlns:c16="http://schemas.microsoft.com/office/drawing/2014/chart" uri="{C3380CC4-5D6E-409C-BE32-E72D297353CC}">
              <c16:uniqueId val="{00000001-35A3-864A-9361-8CEF910BA3B6}"/>
            </c:ext>
          </c:extLst>
        </c:ser>
        <c:ser>
          <c:idx val="2"/>
          <c:order val="2"/>
          <c:tx>
            <c:strRef>
              <c:f>offset_cumulative_50!$CQ$5</c:f>
              <c:strCache>
                <c:ptCount val="1"/>
                <c:pt idx="0">
                  <c:v>Algeria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offset_cumulative_50!$CR$5:$DV$5</c:f>
              <c:numCache>
                <c:formatCode>General</c:formatCode>
                <c:ptCount val="31"/>
                <c:pt idx="0">
                  <c:v>54</c:v>
                </c:pt>
                <c:pt idx="1">
                  <c:v>60</c:v>
                </c:pt>
                <c:pt idx="2">
                  <c:v>74</c:v>
                </c:pt>
                <c:pt idx="3">
                  <c:v>87</c:v>
                </c:pt>
                <c:pt idx="4">
                  <c:v>90</c:v>
                </c:pt>
                <c:pt idx="5">
                  <c:v>139</c:v>
                </c:pt>
                <c:pt idx="6">
                  <c:v>201</c:v>
                </c:pt>
                <c:pt idx="7">
                  <c:v>230</c:v>
                </c:pt>
                <c:pt idx="8">
                  <c:v>264</c:v>
                </c:pt>
                <c:pt idx="9">
                  <c:v>302</c:v>
                </c:pt>
                <c:pt idx="10">
                  <c:v>367</c:v>
                </c:pt>
                <c:pt idx="11">
                  <c:v>409</c:v>
                </c:pt>
                <c:pt idx="12">
                  <c:v>454</c:v>
                </c:pt>
                <c:pt idx="13">
                  <c:v>511</c:v>
                </c:pt>
                <c:pt idx="14">
                  <c:v>584</c:v>
                </c:pt>
                <c:pt idx="15">
                  <c:v>716</c:v>
                </c:pt>
                <c:pt idx="16">
                  <c:v>847</c:v>
                </c:pt>
                <c:pt idx="17">
                  <c:v>986</c:v>
                </c:pt>
                <c:pt idx="18">
                  <c:v>1171</c:v>
                </c:pt>
                <c:pt idx="19">
                  <c:v>1251</c:v>
                </c:pt>
                <c:pt idx="20">
                  <c:v>1320</c:v>
                </c:pt>
                <c:pt idx="21">
                  <c:v>1423</c:v>
                </c:pt>
                <c:pt idx="22">
                  <c:v>1468</c:v>
                </c:pt>
                <c:pt idx="23">
                  <c:v>1572</c:v>
                </c:pt>
                <c:pt idx="24">
                  <c:v>1666</c:v>
                </c:pt>
                <c:pt idx="25">
                  <c:v>1761</c:v>
                </c:pt>
                <c:pt idx="26">
                  <c:v>1825</c:v>
                </c:pt>
                <c:pt idx="27">
                  <c:v>1914</c:v>
                </c:pt>
                <c:pt idx="28">
                  <c:v>1983</c:v>
                </c:pt>
                <c:pt idx="29">
                  <c:v>2070</c:v>
                </c:pt>
                <c:pt idx="30">
                  <c:v>2160</c:v>
                </c:pt>
              </c:numCache>
            </c:numRef>
          </c:val>
          <c:smooth val="0"/>
          <c:extLst>
            <c:ext xmlns:c16="http://schemas.microsoft.com/office/drawing/2014/chart" uri="{C3380CC4-5D6E-409C-BE32-E72D297353CC}">
              <c16:uniqueId val="{00000002-35A3-864A-9361-8CEF910BA3B6}"/>
            </c:ext>
          </c:extLst>
        </c:ser>
        <c:ser>
          <c:idx val="3"/>
          <c:order val="3"/>
          <c:tx>
            <c:strRef>
              <c:f>offset_cumulative_50!$CQ$6</c:f>
              <c:strCache>
                <c:ptCount val="1"/>
                <c:pt idx="0">
                  <c:v>Andorra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offset_cumulative_50!$CR$6:$DV$6</c:f>
              <c:numCache>
                <c:formatCode>General</c:formatCode>
                <c:ptCount val="31"/>
                <c:pt idx="0">
                  <c:v>53</c:v>
                </c:pt>
                <c:pt idx="1">
                  <c:v>75</c:v>
                </c:pt>
                <c:pt idx="2">
                  <c:v>88</c:v>
                </c:pt>
                <c:pt idx="3">
                  <c:v>113</c:v>
                </c:pt>
                <c:pt idx="4">
                  <c:v>133</c:v>
                </c:pt>
                <c:pt idx="5">
                  <c:v>164</c:v>
                </c:pt>
                <c:pt idx="6">
                  <c:v>188</c:v>
                </c:pt>
                <c:pt idx="7">
                  <c:v>224</c:v>
                </c:pt>
                <c:pt idx="8">
                  <c:v>267</c:v>
                </c:pt>
                <c:pt idx="9">
                  <c:v>308</c:v>
                </c:pt>
                <c:pt idx="10">
                  <c:v>334</c:v>
                </c:pt>
                <c:pt idx="11">
                  <c:v>370</c:v>
                </c:pt>
                <c:pt idx="12">
                  <c:v>376</c:v>
                </c:pt>
                <c:pt idx="13">
                  <c:v>390</c:v>
                </c:pt>
                <c:pt idx="14">
                  <c:v>428</c:v>
                </c:pt>
                <c:pt idx="15">
                  <c:v>439</c:v>
                </c:pt>
                <c:pt idx="16">
                  <c:v>466</c:v>
                </c:pt>
                <c:pt idx="17">
                  <c:v>501</c:v>
                </c:pt>
                <c:pt idx="18">
                  <c:v>525</c:v>
                </c:pt>
                <c:pt idx="19">
                  <c:v>545</c:v>
                </c:pt>
                <c:pt idx="20">
                  <c:v>564</c:v>
                </c:pt>
                <c:pt idx="21">
                  <c:v>583</c:v>
                </c:pt>
                <c:pt idx="22">
                  <c:v>601</c:v>
                </c:pt>
                <c:pt idx="23">
                  <c:v>601</c:v>
                </c:pt>
                <c:pt idx="24">
                  <c:v>638</c:v>
                </c:pt>
                <c:pt idx="25">
                  <c:v>646</c:v>
                </c:pt>
                <c:pt idx="26">
                  <c:v>659</c:v>
                </c:pt>
                <c:pt idx="27">
                  <c:v>673</c:v>
                </c:pt>
                <c:pt idx="28">
                  <c:v>673</c:v>
                </c:pt>
                <c:pt idx="29">
                  <c:v>696</c:v>
                </c:pt>
                <c:pt idx="30">
                  <c:v>704</c:v>
                </c:pt>
              </c:numCache>
            </c:numRef>
          </c:val>
          <c:smooth val="0"/>
          <c:extLst>
            <c:ext xmlns:c16="http://schemas.microsoft.com/office/drawing/2014/chart" uri="{C3380CC4-5D6E-409C-BE32-E72D297353CC}">
              <c16:uniqueId val="{00000003-35A3-864A-9361-8CEF910BA3B6}"/>
            </c:ext>
          </c:extLst>
        </c:ser>
        <c:ser>
          <c:idx val="4"/>
          <c:order val="4"/>
          <c:tx>
            <c:strRef>
              <c:f>offset_cumulative_50!$CQ$7</c:f>
              <c:strCache>
                <c:ptCount val="1"/>
                <c:pt idx="0">
                  <c:v>Angola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offset_cumulative_50!$CR$7:$DV$7</c:f>
            </c:numRef>
          </c:val>
          <c:smooth val="0"/>
          <c:extLst>
            <c:ext xmlns:c16="http://schemas.microsoft.com/office/drawing/2014/chart" uri="{C3380CC4-5D6E-409C-BE32-E72D297353CC}">
              <c16:uniqueId val="{00000004-35A3-864A-9361-8CEF910BA3B6}"/>
            </c:ext>
          </c:extLst>
        </c:ser>
        <c:ser>
          <c:idx val="5"/>
          <c:order val="5"/>
          <c:tx>
            <c:strRef>
              <c:f>offset_cumulative_50!$CQ$8</c:f>
              <c:strCache>
                <c:ptCount val="1"/>
                <c:pt idx="0">
                  <c:v>Antigua and Barbuda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offset_cumulative_50!$CR$8:$DV$8</c:f>
            </c:numRef>
          </c:val>
          <c:smooth val="0"/>
          <c:extLst>
            <c:ext xmlns:c16="http://schemas.microsoft.com/office/drawing/2014/chart" uri="{C3380CC4-5D6E-409C-BE32-E72D297353CC}">
              <c16:uniqueId val="{00000005-35A3-864A-9361-8CEF910BA3B6}"/>
            </c:ext>
          </c:extLst>
        </c:ser>
        <c:ser>
          <c:idx val="6"/>
          <c:order val="6"/>
          <c:tx>
            <c:strRef>
              <c:f>offset_cumulative_50!$CQ$9</c:f>
              <c:strCache>
                <c:ptCount val="1"/>
                <c:pt idx="0">
                  <c:v>Argentina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offset_cumulative_50!$CR$9:$DV$9</c:f>
              <c:numCache>
                <c:formatCode>General</c:formatCode>
                <c:ptCount val="31"/>
                <c:pt idx="0">
                  <c:v>56</c:v>
                </c:pt>
                <c:pt idx="1">
                  <c:v>68</c:v>
                </c:pt>
                <c:pt idx="2">
                  <c:v>79</c:v>
                </c:pt>
                <c:pt idx="3">
                  <c:v>97</c:v>
                </c:pt>
                <c:pt idx="4">
                  <c:v>128</c:v>
                </c:pt>
                <c:pt idx="5">
                  <c:v>158</c:v>
                </c:pt>
                <c:pt idx="6">
                  <c:v>266</c:v>
                </c:pt>
                <c:pt idx="7">
                  <c:v>301</c:v>
                </c:pt>
                <c:pt idx="8">
                  <c:v>387</c:v>
                </c:pt>
                <c:pt idx="9">
                  <c:v>387</c:v>
                </c:pt>
                <c:pt idx="10">
                  <c:v>502</c:v>
                </c:pt>
                <c:pt idx="11">
                  <c:v>589</c:v>
                </c:pt>
                <c:pt idx="12">
                  <c:v>690</c:v>
                </c:pt>
                <c:pt idx="13">
                  <c:v>745</c:v>
                </c:pt>
                <c:pt idx="14">
                  <c:v>820</c:v>
                </c:pt>
                <c:pt idx="15">
                  <c:v>1054</c:v>
                </c:pt>
                <c:pt idx="16">
                  <c:v>1054</c:v>
                </c:pt>
                <c:pt idx="17">
                  <c:v>1133</c:v>
                </c:pt>
                <c:pt idx="18">
                  <c:v>1265</c:v>
                </c:pt>
                <c:pt idx="19">
                  <c:v>1451</c:v>
                </c:pt>
                <c:pt idx="20">
                  <c:v>1451</c:v>
                </c:pt>
                <c:pt idx="21">
                  <c:v>1554</c:v>
                </c:pt>
                <c:pt idx="22">
                  <c:v>1628</c:v>
                </c:pt>
                <c:pt idx="23">
                  <c:v>1715</c:v>
                </c:pt>
                <c:pt idx="24">
                  <c:v>1795</c:v>
                </c:pt>
                <c:pt idx="25">
                  <c:v>1975</c:v>
                </c:pt>
                <c:pt idx="26">
                  <c:v>1975</c:v>
                </c:pt>
                <c:pt idx="27">
                  <c:v>2142</c:v>
                </c:pt>
                <c:pt idx="28">
                  <c:v>2208</c:v>
                </c:pt>
                <c:pt idx="29">
                  <c:v>2277</c:v>
                </c:pt>
                <c:pt idx="30">
                  <c:v>2443</c:v>
                </c:pt>
              </c:numCache>
            </c:numRef>
          </c:val>
          <c:smooth val="0"/>
          <c:extLst>
            <c:ext xmlns:c16="http://schemas.microsoft.com/office/drawing/2014/chart" uri="{C3380CC4-5D6E-409C-BE32-E72D297353CC}">
              <c16:uniqueId val="{00000006-35A3-864A-9361-8CEF910BA3B6}"/>
            </c:ext>
          </c:extLst>
        </c:ser>
        <c:ser>
          <c:idx val="7"/>
          <c:order val="7"/>
          <c:tx>
            <c:strRef>
              <c:f>offset_cumulative_50!$CQ$10</c:f>
              <c:strCache>
                <c:ptCount val="1"/>
                <c:pt idx="0">
                  <c:v>Armenia</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offset_cumulative_50!$CR$10:$DV$10</c:f>
              <c:numCache>
                <c:formatCode>General</c:formatCode>
                <c:ptCount val="31"/>
                <c:pt idx="0">
                  <c:v>52</c:v>
                </c:pt>
                <c:pt idx="1">
                  <c:v>78</c:v>
                </c:pt>
                <c:pt idx="2">
                  <c:v>84</c:v>
                </c:pt>
                <c:pt idx="3">
                  <c:v>115</c:v>
                </c:pt>
                <c:pt idx="4">
                  <c:v>136</c:v>
                </c:pt>
                <c:pt idx="5">
                  <c:v>160</c:v>
                </c:pt>
                <c:pt idx="6">
                  <c:v>194</c:v>
                </c:pt>
                <c:pt idx="7">
                  <c:v>235</c:v>
                </c:pt>
                <c:pt idx="8">
                  <c:v>249</c:v>
                </c:pt>
                <c:pt idx="9">
                  <c:v>265</c:v>
                </c:pt>
                <c:pt idx="10">
                  <c:v>290</c:v>
                </c:pt>
                <c:pt idx="11">
                  <c:v>329</c:v>
                </c:pt>
                <c:pt idx="12">
                  <c:v>407</c:v>
                </c:pt>
                <c:pt idx="13">
                  <c:v>424</c:v>
                </c:pt>
                <c:pt idx="14">
                  <c:v>482</c:v>
                </c:pt>
                <c:pt idx="15">
                  <c:v>532</c:v>
                </c:pt>
                <c:pt idx="16">
                  <c:v>571</c:v>
                </c:pt>
                <c:pt idx="17">
                  <c:v>663</c:v>
                </c:pt>
                <c:pt idx="18">
                  <c:v>736</c:v>
                </c:pt>
                <c:pt idx="19">
                  <c:v>770</c:v>
                </c:pt>
                <c:pt idx="20">
                  <c:v>822</c:v>
                </c:pt>
                <c:pt idx="21">
                  <c:v>833</c:v>
                </c:pt>
                <c:pt idx="22">
                  <c:v>853</c:v>
                </c:pt>
                <c:pt idx="23">
                  <c:v>881</c:v>
                </c:pt>
                <c:pt idx="24">
                  <c:v>921</c:v>
                </c:pt>
                <c:pt idx="25">
                  <c:v>937</c:v>
                </c:pt>
                <c:pt idx="26">
                  <c:v>967</c:v>
                </c:pt>
                <c:pt idx="27">
                  <c:v>1013</c:v>
                </c:pt>
                <c:pt idx="28">
                  <c:v>1039</c:v>
                </c:pt>
                <c:pt idx="29">
                  <c:v>1067</c:v>
                </c:pt>
                <c:pt idx="30">
                  <c:v>1111</c:v>
                </c:pt>
              </c:numCache>
            </c:numRef>
          </c:val>
          <c:smooth val="0"/>
          <c:extLst>
            <c:ext xmlns:c16="http://schemas.microsoft.com/office/drawing/2014/chart" uri="{C3380CC4-5D6E-409C-BE32-E72D297353CC}">
              <c16:uniqueId val="{00000007-35A3-864A-9361-8CEF910BA3B6}"/>
            </c:ext>
          </c:extLst>
        </c:ser>
        <c:ser>
          <c:idx val="8"/>
          <c:order val="8"/>
          <c:tx>
            <c:strRef>
              <c:f>offset_cumulative_50!$CQ$11</c:f>
              <c:strCache>
                <c:ptCount val="1"/>
                <c:pt idx="0">
                  <c:v>Australia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offset_cumulative_50!$CR$11:$DV$11</c:f>
              <c:numCache>
                <c:formatCode>General</c:formatCode>
                <c:ptCount val="31"/>
                <c:pt idx="0">
                  <c:v>52</c:v>
                </c:pt>
                <c:pt idx="1">
                  <c:v>55</c:v>
                </c:pt>
                <c:pt idx="2">
                  <c:v>60</c:v>
                </c:pt>
                <c:pt idx="3">
                  <c:v>63</c:v>
                </c:pt>
                <c:pt idx="4">
                  <c:v>76</c:v>
                </c:pt>
                <c:pt idx="5">
                  <c:v>91</c:v>
                </c:pt>
                <c:pt idx="6">
                  <c:v>107</c:v>
                </c:pt>
                <c:pt idx="7">
                  <c:v>128</c:v>
                </c:pt>
                <c:pt idx="8">
                  <c:v>128</c:v>
                </c:pt>
                <c:pt idx="9">
                  <c:v>200</c:v>
                </c:pt>
                <c:pt idx="10">
                  <c:v>250</c:v>
                </c:pt>
                <c:pt idx="11">
                  <c:v>297</c:v>
                </c:pt>
                <c:pt idx="12">
                  <c:v>377</c:v>
                </c:pt>
                <c:pt idx="13">
                  <c:v>452</c:v>
                </c:pt>
                <c:pt idx="14">
                  <c:v>568</c:v>
                </c:pt>
                <c:pt idx="15">
                  <c:v>681</c:v>
                </c:pt>
                <c:pt idx="16">
                  <c:v>791</c:v>
                </c:pt>
                <c:pt idx="17">
                  <c:v>1071</c:v>
                </c:pt>
                <c:pt idx="18">
                  <c:v>1549</c:v>
                </c:pt>
                <c:pt idx="19">
                  <c:v>1682</c:v>
                </c:pt>
                <c:pt idx="20">
                  <c:v>2044</c:v>
                </c:pt>
                <c:pt idx="21">
                  <c:v>2364</c:v>
                </c:pt>
                <c:pt idx="22">
                  <c:v>2810</c:v>
                </c:pt>
                <c:pt idx="23">
                  <c:v>3143</c:v>
                </c:pt>
                <c:pt idx="24">
                  <c:v>3640</c:v>
                </c:pt>
                <c:pt idx="25">
                  <c:v>3984</c:v>
                </c:pt>
                <c:pt idx="26">
                  <c:v>4361</c:v>
                </c:pt>
                <c:pt idx="27">
                  <c:v>4559</c:v>
                </c:pt>
                <c:pt idx="28">
                  <c:v>4862</c:v>
                </c:pt>
                <c:pt idx="29">
                  <c:v>5116</c:v>
                </c:pt>
                <c:pt idx="30">
                  <c:v>5330</c:v>
                </c:pt>
              </c:numCache>
            </c:numRef>
          </c:val>
          <c:smooth val="0"/>
          <c:extLst>
            <c:ext xmlns:c16="http://schemas.microsoft.com/office/drawing/2014/chart" uri="{C3380CC4-5D6E-409C-BE32-E72D297353CC}">
              <c16:uniqueId val="{00000008-35A3-864A-9361-8CEF910BA3B6}"/>
            </c:ext>
          </c:extLst>
        </c:ser>
        <c:ser>
          <c:idx val="9"/>
          <c:order val="9"/>
          <c:tx>
            <c:strRef>
              <c:f>offset_cumulative_50!$CQ$12</c:f>
              <c:strCache>
                <c:ptCount val="1"/>
                <c:pt idx="0">
                  <c:v>Austria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offset_cumulative_50!$CR$12:$DV$12</c:f>
              <c:numCache>
                <c:formatCode>General</c:formatCode>
                <c:ptCount val="31"/>
                <c:pt idx="0">
                  <c:v>55</c:v>
                </c:pt>
                <c:pt idx="1">
                  <c:v>79</c:v>
                </c:pt>
                <c:pt idx="2">
                  <c:v>104</c:v>
                </c:pt>
                <c:pt idx="3">
                  <c:v>131</c:v>
                </c:pt>
                <c:pt idx="4">
                  <c:v>182</c:v>
                </c:pt>
                <c:pt idx="5">
                  <c:v>246</c:v>
                </c:pt>
                <c:pt idx="6">
                  <c:v>302</c:v>
                </c:pt>
                <c:pt idx="7">
                  <c:v>504</c:v>
                </c:pt>
                <c:pt idx="8">
                  <c:v>655</c:v>
                </c:pt>
                <c:pt idx="9">
                  <c:v>860</c:v>
                </c:pt>
                <c:pt idx="10">
                  <c:v>1018</c:v>
                </c:pt>
                <c:pt idx="11">
                  <c:v>1332</c:v>
                </c:pt>
                <c:pt idx="12">
                  <c:v>1646</c:v>
                </c:pt>
                <c:pt idx="13">
                  <c:v>2013</c:v>
                </c:pt>
                <c:pt idx="14">
                  <c:v>2388</c:v>
                </c:pt>
                <c:pt idx="15">
                  <c:v>2814</c:v>
                </c:pt>
                <c:pt idx="16">
                  <c:v>3582</c:v>
                </c:pt>
                <c:pt idx="17">
                  <c:v>4474</c:v>
                </c:pt>
                <c:pt idx="18">
                  <c:v>5283</c:v>
                </c:pt>
                <c:pt idx="19">
                  <c:v>5588</c:v>
                </c:pt>
                <c:pt idx="20">
                  <c:v>6909</c:v>
                </c:pt>
                <c:pt idx="21">
                  <c:v>7657</c:v>
                </c:pt>
                <c:pt idx="22">
                  <c:v>8271</c:v>
                </c:pt>
                <c:pt idx="23">
                  <c:v>8788</c:v>
                </c:pt>
                <c:pt idx="24">
                  <c:v>9618</c:v>
                </c:pt>
                <c:pt idx="25">
                  <c:v>10180</c:v>
                </c:pt>
                <c:pt idx="26">
                  <c:v>10711</c:v>
                </c:pt>
                <c:pt idx="27">
                  <c:v>11129</c:v>
                </c:pt>
                <c:pt idx="28">
                  <c:v>11524</c:v>
                </c:pt>
                <c:pt idx="29">
                  <c:v>11781</c:v>
                </c:pt>
                <c:pt idx="30">
                  <c:v>12051</c:v>
                </c:pt>
              </c:numCache>
            </c:numRef>
          </c:val>
          <c:smooth val="0"/>
          <c:extLst>
            <c:ext xmlns:c16="http://schemas.microsoft.com/office/drawing/2014/chart" uri="{C3380CC4-5D6E-409C-BE32-E72D297353CC}">
              <c16:uniqueId val="{00000009-35A3-864A-9361-8CEF910BA3B6}"/>
            </c:ext>
          </c:extLst>
        </c:ser>
        <c:ser>
          <c:idx val="10"/>
          <c:order val="10"/>
          <c:tx>
            <c:strRef>
              <c:f>offset_cumulative_50!$CQ$13</c:f>
              <c:strCache>
                <c:ptCount val="1"/>
                <c:pt idx="0">
                  <c:v>Azerbaijan</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offset_cumulative_50!$CR$13:$DV$13</c:f>
              <c:numCache>
                <c:formatCode>General</c:formatCode>
                <c:ptCount val="31"/>
                <c:pt idx="0">
                  <c:v>53</c:v>
                </c:pt>
                <c:pt idx="1">
                  <c:v>65</c:v>
                </c:pt>
                <c:pt idx="2">
                  <c:v>72</c:v>
                </c:pt>
                <c:pt idx="3">
                  <c:v>87</c:v>
                </c:pt>
                <c:pt idx="4">
                  <c:v>93</c:v>
                </c:pt>
                <c:pt idx="5">
                  <c:v>122</c:v>
                </c:pt>
                <c:pt idx="6">
                  <c:v>165</c:v>
                </c:pt>
                <c:pt idx="7">
                  <c:v>182</c:v>
                </c:pt>
                <c:pt idx="8">
                  <c:v>209</c:v>
                </c:pt>
                <c:pt idx="9">
                  <c:v>273</c:v>
                </c:pt>
                <c:pt idx="10">
                  <c:v>298</c:v>
                </c:pt>
                <c:pt idx="11">
                  <c:v>359</c:v>
                </c:pt>
                <c:pt idx="12">
                  <c:v>400</c:v>
                </c:pt>
                <c:pt idx="13">
                  <c:v>443</c:v>
                </c:pt>
                <c:pt idx="14">
                  <c:v>521</c:v>
                </c:pt>
                <c:pt idx="15">
                  <c:v>584</c:v>
                </c:pt>
                <c:pt idx="16">
                  <c:v>641</c:v>
                </c:pt>
                <c:pt idx="17">
                  <c:v>717</c:v>
                </c:pt>
                <c:pt idx="18">
                  <c:v>822</c:v>
                </c:pt>
                <c:pt idx="19">
                  <c:v>926</c:v>
                </c:pt>
                <c:pt idx="20">
                  <c:v>991</c:v>
                </c:pt>
                <c:pt idx="21">
                  <c:v>1058</c:v>
                </c:pt>
                <c:pt idx="22">
                  <c:v>1098</c:v>
                </c:pt>
                <c:pt idx="23">
                  <c:v>1148</c:v>
                </c:pt>
                <c:pt idx="24">
                  <c:v>1197</c:v>
                </c:pt>
                <c:pt idx="25">
                  <c:v>1253</c:v>
                </c:pt>
                <c:pt idx="26">
                  <c:v>1283</c:v>
                </c:pt>
                <c:pt idx="27">
                  <c:v>1340</c:v>
                </c:pt>
                <c:pt idx="28">
                  <c:v>1373</c:v>
                </c:pt>
                <c:pt idx="29">
                  <c:v>1398</c:v>
                </c:pt>
                <c:pt idx="30">
                  <c:v>1436</c:v>
                </c:pt>
              </c:numCache>
            </c:numRef>
          </c:val>
          <c:smooth val="0"/>
          <c:extLst>
            <c:ext xmlns:c16="http://schemas.microsoft.com/office/drawing/2014/chart" uri="{C3380CC4-5D6E-409C-BE32-E72D297353CC}">
              <c16:uniqueId val="{0000000A-35A3-864A-9361-8CEF910BA3B6}"/>
            </c:ext>
          </c:extLst>
        </c:ser>
        <c:ser>
          <c:idx val="11"/>
          <c:order val="11"/>
          <c:tx>
            <c:strRef>
              <c:f>offset_cumulative_50!$CQ$14</c:f>
              <c:strCache>
                <c:ptCount val="1"/>
                <c:pt idx="0">
                  <c:v>Bahamas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offset_cumulative_50!$CR$14:$DV$14</c:f>
            </c:numRef>
          </c:val>
          <c:smooth val="0"/>
          <c:extLst>
            <c:ext xmlns:c16="http://schemas.microsoft.com/office/drawing/2014/chart" uri="{C3380CC4-5D6E-409C-BE32-E72D297353CC}">
              <c16:uniqueId val="{0000000B-35A3-864A-9361-8CEF910BA3B6}"/>
            </c:ext>
          </c:extLst>
        </c:ser>
        <c:ser>
          <c:idx val="12"/>
          <c:order val="12"/>
          <c:tx>
            <c:strRef>
              <c:f>offset_cumulative_50!$CQ$15</c:f>
              <c:strCache>
                <c:ptCount val="1"/>
                <c:pt idx="0">
                  <c:v>Bahrain</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offset_cumulative_50!$CR$15:$DV$15</c:f>
              <c:numCache>
                <c:formatCode>General</c:formatCode>
                <c:ptCount val="31"/>
                <c:pt idx="0">
                  <c:v>52</c:v>
                </c:pt>
                <c:pt idx="1">
                  <c:v>55</c:v>
                </c:pt>
                <c:pt idx="2">
                  <c:v>60</c:v>
                </c:pt>
                <c:pt idx="3">
                  <c:v>85</c:v>
                </c:pt>
                <c:pt idx="4">
                  <c:v>85</c:v>
                </c:pt>
                <c:pt idx="5">
                  <c:v>95</c:v>
                </c:pt>
                <c:pt idx="6">
                  <c:v>110</c:v>
                </c:pt>
                <c:pt idx="7">
                  <c:v>195</c:v>
                </c:pt>
                <c:pt idx="8">
                  <c:v>195</c:v>
                </c:pt>
                <c:pt idx="9">
                  <c:v>195</c:v>
                </c:pt>
                <c:pt idx="10">
                  <c:v>210</c:v>
                </c:pt>
                <c:pt idx="11">
                  <c:v>214</c:v>
                </c:pt>
                <c:pt idx="12">
                  <c:v>214</c:v>
                </c:pt>
                <c:pt idx="13">
                  <c:v>228</c:v>
                </c:pt>
                <c:pt idx="14">
                  <c:v>256</c:v>
                </c:pt>
                <c:pt idx="15">
                  <c:v>278</c:v>
                </c:pt>
                <c:pt idx="16">
                  <c:v>285</c:v>
                </c:pt>
                <c:pt idx="17">
                  <c:v>305</c:v>
                </c:pt>
                <c:pt idx="18">
                  <c:v>334</c:v>
                </c:pt>
                <c:pt idx="19">
                  <c:v>377</c:v>
                </c:pt>
                <c:pt idx="20">
                  <c:v>392</c:v>
                </c:pt>
                <c:pt idx="21">
                  <c:v>419</c:v>
                </c:pt>
                <c:pt idx="22">
                  <c:v>458</c:v>
                </c:pt>
                <c:pt idx="23">
                  <c:v>466</c:v>
                </c:pt>
                <c:pt idx="24">
                  <c:v>476</c:v>
                </c:pt>
                <c:pt idx="25">
                  <c:v>499</c:v>
                </c:pt>
                <c:pt idx="26">
                  <c:v>515</c:v>
                </c:pt>
                <c:pt idx="27">
                  <c:v>567</c:v>
                </c:pt>
                <c:pt idx="28">
                  <c:v>569</c:v>
                </c:pt>
                <c:pt idx="29">
                  <c:v>643</c:v>
                </c:pt>
                <c:pt idx="30">
                  <c:v>672</c:v>
                </c:pt>
              </c:numCache>
            </c:numRef>
          </c:val>
          <c:smooth val="0"/>
          <c:extLst>
            <c:ext xmlns:c16="http://schemas.microsoft.com/office/drawing/2014/chart" uri="{C3380CC4-5D6E-409C-BE32-E72D297353CC}">
              <c16:uniqueId val="{0000000C-35A3-864A-9361-8CEF910BA3B6}"/>
            </c:ext>
          </c:extLst>
        </c:ser>
        <c:ser>
          <c:idx val="13"/>
          <c:order val="13"/>
          <c:tx>
            <c:strRef>
              <c:f>offset_cumulative_50!$CQ$16</c:f>
              <c:strCache>
                <c:ptCount val="1"/>
                <c:pt idx="0">
                  <c:v>Bangladesh</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offset_cumulative_50!$CR$16:$DV$16</c:f>
            </c:numRef>
          </c:val>
          <c:smooth val="0"/>
          <c:extLst>
            <c:ext xmlns:c16="http://schemas.microsoft.com/office/drawing/2014/chart" uri="{C3380CC4-5D6E-409C-BE32-E72D297353CC}">
              <c16:uniqueId val="{0000000D-35A3-864A-9361-8CEF910BA3B6}"/>
            </c:ext>
          </c:extLst>
        </c:ser>
        <c:ser>
          <c:idx val="14"/>
          <c:order val="14"/>
          <c:tx>
            <c:strRef>
              <c:f>offset_cumulative_50!$CQ$17</c:f>
              <c:strCache>
                <c:ptCount val="1"/>
                <c:pt idx="0">
                  <c:v>Barbados</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offset_cumulative_50!$CR$17:$DV$17</c:f>
            </c:numRef>
          </c:val>
          <c:smooth val="0"/>
          <c:extLst>
            <c:ext xmlns:c16="http://schemas.microsoft.com/office/drawing/2014/chart" uri="{C3380CC4-5D6E-409C-BE32-E72D297353CC}">
              <c16:uniqueId val="{0000000E-35A3-864A-9361-8CEF910BA3B6}"/>
            </c:ext>
          </c:extLst>
        </c:ser>
        <c:ser>
          <c:idx val="15"/>
          <c:order val="15"/>
          <c:tx>
            <c:strRef>
              <c:f>offset_cumulative_50!$CQ$18</c:f>
              <c:strCache>
                <c:ptCount val="1"/>
                <c:pt idx="0">
                  <c:v>Belarus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offset_cumulative_50!$CR$18:$DV$18</c:f>
              <c:numCache>
                <c:formatCode>General</c:formatCode>
                <c:ptCount val="31"/>
                <c:pt idx="0">
                  <c:v>51</c:v>
                </c:pt>
                <c:pt idx="1">
                  <c:v>51</c:v>
                </c:pt>
                <c:pt idx="2">
                  <c:v>69</c:v>
                </c:pt>
                <c:pt idx="3">
                  <c:v>76</c:v>
                </c:pt>
                <c:pt idx="4">
                  <c:v>76</c:v>
                </c:pt>
                <c:pt idx="5">
                  <c:v>81</c:v>
                </c:pt>
                <c:pt idx="6">
                  <c:v>81</c:v>
                </c:pt>
                <c:pt idx="7">
                  <c:v>86</c:v>
                </c:pt>
                <c:pt idx="8">
                  <c:v>86</c:v>
                </c:pt>
                <c:pt idx="9">
                  <c:v>94</c:v>
                </c:pt>
                <c:pt idx="10">
                  <c:v>94</c:v>
                </c:pt>
                <c:pt idx="11">
                  <c:v>94</c:v>
                </c:pt>
                <c:pt idx="12">
                  <c:v>152</c:v>
                </c:pt>
                <c:pt idx="13">
                  <c:v>152</c:v>
                </c:pt>
                <c:pt idx="14">
                  <c:v>163</c:v>
                </c:pt>
                <c:pt idx="15">
                  <c:v>304</c:v>
                </c:pt>
                <c:pt idx="16">
                  <c:v>351</c:v>
                </c:pt>
                <c:pt idx="17">
                  <c:v>440</c:v>
                </c:pt>
                <c:pt idx="18">
                  <c:v>562</c:v>
                </c:pt>
                <c:pt idx="19">
                  <c:v>700</c:v>
                </c:pt>
                <c:pt idx="20">
                  <c:v>861</c:v>
                </c:pt>
                <c:pt idx="21">
                  <c:v>1066</c:v>
                </c:pt>
                <c:pt idx="22">
                  <c:v>1486</c:v>
                </c:pt>
                <c:pt idx="23">
                  <c:v>1981</c:v>
                </c:pt>
                <c:pt idx="24">
                  <c:v>2226</c:v>
                </c:pt>
                <c:pt idx="25">
                  <c:v>2578</c:v>
                </c:pt>
                <c:pt idx="26">
                  <c:v>2919</c:v>
                </c:pt>
                <c:pt idx="27">
                  <c:v>3281</c:v>
                </c:pt>
                <c:pt idx="28">
                  <c:v>3728</c:v>
                </c:pt>
                <c:pt idx="29">
                  <c:v>4204</c:v>
                </c:pt>
                <c:pt idx="30">
                  <c:v>4779</c:v>
                </c:pt>
              </c:numCache>
            </c:numRef>
          </c:val>
          <c:smooth val="0"/>
          <c:extLst>
            <c:ext xmlns:c16="http://schemas.microsoft.com/office/drawing/2014/chart" uri="{C3380CC4-5D6E-409C-BE32-E72D297353CC}">
              <c16:uniqueId val="{0000000F-35A3-864A-9361-8CEF910BA3B6}"/>
            </c:ext>
          </c:extLst>
        </c:ser>
        <c:ser>
          <c:idx val="16"/>
          <c:order val="16"/>
          <c:tx>
            <c:strRef>
              <c:f>offset_cumulative_50!$CQ$19</c:f>
              <c:strCache>
                <c:ptCount val="1"/>
                <c:pt idx="0">
                  <c:v>Belgium</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offset_cumulative_50!$CR$19:$DV$19</c:f>
              <c:numCache>
                <c:formatCode>General</c:formatCode>
                <c:ptCount val="31"/>
                <c:pt idx="0">
                  <c:v>50</c:v>
                </c:pt>
                <c:pt idx="1">
                  <c:v>109</c:v>
                </c:pt>
                <c:pt idx="2">
                  <c:v>169</c:v>
                </c:pt>
                <c:pt idx="3">
                  <c:v>200</c:v>
                </c:pt>
                <c:pt idx="4">
                  <c:v>239</c:v>
                </c:pt>
                <c:pt idx="5">
                  <c:v>267</c:v>
                </c:pt>
                <c:pt idx="6">
                  <c:v>314</c:v>
                </c:pt>
                <c:pt idx="7">
                  <c:v>314</c:v>
                </c:pt>
                <c:pt idx="8">
                  <c:v>559</c:v>
                </c:pt>
                <c:pt idx="9">
                  <c:v>689</c:v>
                </c:pt>
                <c:pt idx="10">
                  <c:v>886</c:v>
                </c:pt>
                <c:pt idx="11">
                  <c:v>1058</c:v>
                </c:pt>
                <c:pt idx="12">
                  <c:v>1243</c:v>
                </c:pt>
                <c:pt idx="13">
                  <c:v>1486</c:v>
                </c:pt>
                <c:pt idx="14">
                  <c:v>1795</c:v>
                </c:pt>
                <c:pt idx="15">
                  <c:v>2257</c:v>
                </c:pt>
                <c:pt idx="16">
                  <c:v>2815</c:v>
                </c:pt>
                <c:pt idx="17">
                  <c:v>3401</c:v>
                </c:pt>
                <c:pt idx="18">
                  <c:v>3743</c:v>
                </c:pt>
                <c:pt idx="19">
                  <c:v>4269</c:v>
                </c:pt>
                <c:pt idx="20">
                  <c:v>4937</c:v>
                </c:pt>
                <c:pt idx="21">
                  <c:v>6235</c:v>
                </c:pt>
                <c:pt idx="22">
                  <c:v>7284</c:v>
                </c:pt>
                <c:pt idx="23">
                  <c:v>9134</c:v>
                </c:pt>
                <c:pt idx="24">
                  <c:v>10836</c:v>
                </c:pt>
                <c:pt idx="25">
                  <c:v>11899</c:v>
                </c:pt>
                <c:pt idx="26">
                  <c:v>12775</c:v>
                </c:pt>
                <c:pt idx="27">
                  <c:v>13964</c:v>
                </c:pt>
                <c:pt idx="28">
                  <c:v>15348</c:v>
                </c:pt>
                <c:pt idx="29">
                  <c:v>16770</c:v>
                </c:pt>
                <c:pt idx="30">
                  <c:v>18431</c:v>
                </c:pt>
              </c:numCache>
            </c:numRef>
          </c:val>
          <c:smooth val="0"/>
          <c:extLst>
            <c:ext xmlns:c16="http://schemas.microsoft.com/office/drawing/2014/chart" uri="{C3380CC4-5D6E-409C-BE32-E72D297353CC}">
              <c16:uniqueId val="{00000010-35A3-864A-9361-8CEF910BA3B6}"/>
            </c:ext>
          </c:extLst>
        </c:ser>
        <c:ser>
          <c:idx val="17"/>
          <c:order val="17"/>
          <c:tx>
            <c:strRef>
              <c:f>offset_cumulative_50!$CQ$20</c:f>
              <c:strCache>
                <c:ptCount val="1"/>
                <c:pt idx="0">
                  <c:v>Belize</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offset_cumulative_50!$CR$20:$DV$20</c:f>
            </c:numRef>
          </c:val>
          <c:smooth val="0"/>
          <c:extLst>
            <c:ext xmlns:c16="http://schemas.microsoft.com/office/drawing/2014/chart" uri="{C3380CC4-5D6E-409C-BE32-E72D297353CC}">
              <c16:uniqueId val="{00000011-35A3-864A-9361-8CEF910BA3B6}"/>
            </c:ext>
          </c:extLst>
        </c:ser>
        <c:ser>
          <c:idx val="18"/>
          <c:order val="18"/>
          <c:tx>
            <c:strRef>
              <c:f>offset_cumulative_50!$CQ$21</c:f>
              <c:strCache>
                <c:ptCount val="1"/>
                <c:pt idx="0">
                  <c:v>Benin</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offset_cumulative_50!$CR$21:$DV$21</c:f>
            </c:numRef>
          </c:val>
          <c:smooth val="0"/>
          <c:extLst>
            <c:ext xmlns:c16="http://schemas.microsoft.com/office/drawing/2014/chart" uri="{C3380CC4-5D6E-409C-BE32-E72D297353CC}">
              <c16:uniqueId val="{00000012-35A3-864A-9361-8CEF910BA3B6}"/>
            </c:ext>
          </c:extLst>
        </c:ser>
        <c:ser>
          <c:idx val="19"/>
          <c:order val="19"/>
          <c:tx>
            <c:strRef>
              <c:f>offset_cumulative_50!$CQ$22</c:f>
              <c:strCache>
                <c:ptCount val="1"/>
                <c:pt idx="0">
                  <c:v>Bhutan</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offset_cumulative_50!$CR$22:$DV$22</c:f>
            </c:numRef>
          </c:val>
          <c:smooth val="0"/>
          <c:extLst>
            <c:ext xmlns:c16="http://schemas.microsoft.com/office/drawing/2014/chart" uri="{C3380CC4-5D6E-409C-BE32-E72D297353CC}">
              <c16:uniqueId val="{00000013-35A3-864A-9361-8CEF910BA3B6}"/>
            </c:ext>
          </c:extLst>
        </c:ser>
        <c:ser>
          <c:idx val="20"/>
          <c:order val="20"/>
          <c:tx>
            <c:strRef>
              <c:f>offset_cumulative_50!$CQ$23</c:f>
              <c:strCache>
                <c:ptCount val="1"/>
                <c:pt idx="0">
                  <c:v>Bolivia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offset_cumulative_50!$CR$23:$DV$23</c:f>
            </c:numRef>
          </c:val>
          <c:smooth val="0"/>
          <c:extLst>
            <c:ext xmlns:c16="http://schemas.microsoft.com/office/drawing/2014/chart" uri="{C3380CC4-5D6E-409C-BE32-E72D297353CC}">
              <c16:uniqueId val="{00000014-35A3-864A-9361-8CEF910BA3B6}"/>
            </c:ext>
          </c:extLst>
        </c:ser>
        <c:ser>
          <c:idx val="21"/>
          <c:order val="21"/>
          <c:tx>
            <c:strRef>
              <c:f>offset_cumulative_50!$CQ$24</c:f>
              <c:strCache>
                <c:ptCount val="1"/>
                <c:pt idx="0">
                  <c:v>Bosnia and Herzegovina</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offset_cumulative_50!$CR$24:$DV$24</c:f>
              <c:numCache>
                <c:formatCode>General</c:formatCode>
                <c:ptCount val="31"/>
                <c:pt idx="0">
                  <c:v>63</c:v>
                </c:pt>
                <c:pt idx="1">
                  <c:v>89</c:v>
                </c:pt>
                <c:pt idx="2">
                  <c:v>93</c:v>
                </c:pt>
                <c:pt idx="3">
                  <c:v>126</c:v>
                </c:pt>
                <c:pt idx="4">
                  <c:v>136</c:v>
                </c:pt>
                <c:pt idx="5">
                  <c:v>166</c:v>
                </c:pt>
                <c:pt idx="6">
                  <c:v>176</c:v>
                </c:pt>
                <c:pt idx="7">
                  <c:v>191</c:v>
                </c:pt>
                <c:pt idx="8">
                  <c:v>237</c:v>
                </c:pt>
                <c:pt idx="9">
                  <c:v>258</c:v>
                </c:pt>
                <c:pt idx="10">
                  <c:v>323</c:v>
                </c:pt>
                <c:pt idx="11">
                  <c:v>368</c:v>
                </c:pt>
                <c:pt idx="12">
                  <c:v>420</c:v>
                </c:pt>
                <c:pt idx="13">
                  <c:v>459</c:v>
                </c:pt>
                <c:pt idx="14">
                  <c:v>533</c:v>
                </c:pt>
                <c:pt idx="15">
                  <c:v>579</c:v>
                </c:pt>
                <c:pt idx="16">
                  <c:v>624</c:v>
                </c:pt>
                <c:pt idx="17">
                  <c:v>654</c:v>
                </c:pt>
                <c:pt idx="18">
                  <c:v>674</c:v>
                </c:pt>
                <c:pt idx="19">
                  <c:v>764</c:v>
                </c:pt>
                <c:pt idx="20">
                  <c:v>804</c:v>
                </c:pt>
                <c:pt idx="21">
                  <c:v>858</c:v>
                </c:pt>
                <c:pt idx="22">
                  <c:v>901</c:v>
                </c:pt>
                <c:pt idx="23">
                  <c:v>946</c:v>
                </c:pt>
                <c:pt idx="24">
                  <c:v>1009</c:v>
                </c:pt>
                <c:pt idx="25">
                  <c:v>1037</c:v>
                </c:pt>
                <c:pt idx="26">
                  <c:v>1083</c:v>
                </c:pt>
                <c:pt idx="27">
                  <c:v>1110</c:v>
                </c:pt>
                <c:pt idx="28">
                  <c:v>1167</c:v>
                </c:pt>
                <c:pt idx="29">
                  <c:v>1214</c:v>
                </c:pt>
                <c:pt idx="30">
                  <c:v>1268</c:v>
                </c:pt>
              </c:numCache>
            </c:numRef>
          </c:val>
          <c:smooth val="0"/>
          <c:extLst>
            <c:ext xmlns:c16="http://schemas.microsoft.com/office/drawing/2014/chart" uri="{C3380CC4-5D6E-409C-BE32-E72D297353CC}">
              <c16:uniqueId val="{00000015-35A3-864A-9361-8CEF910BA3B6}"/>
            </c:ext>
          </c:extLst>
        </c:ser>
        <c:ser>
          <c:idx val="22"/>
          <c:order val="22"/>
          <c:tx>
            <c:strRef>
              <c:f>offset_cumulative_50!$CQ$25</c:f>
              <c:strCache>
                <c:ptCount val="1"/>
                <c:pt idx="0">
                  <c:v>Botswana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offset_cumulative_50!$CR$25:$DV$25</c:f>
            </c:numRef>
          </c:val>
          <c:smooth val="0"/>
          <c:extLst>
            <c:ext xmlns:c16="http://schemas.microsoft.com/office/drawing/2014/chart" uri="{C3380CC4-5D6E-409C-BE32-E72D297353CC}">
              <c16:uniqueId val="{00000016-35A3-864A-9361-8CEF910BA3B6}"/>
            </c:ext>
          </c:extLst>
        </c:ser>
        <c:ser>
          <c:idx val="23"/>
          <c:order val="23"/>
          <c:tx>
            <c:strRef>
              <c:f>offset_cumulative_50!$CQ$26</c:f>
              <c:strCache>
                <c:ptCount val="1"/>
                <c:pt idx="0">
                  <c:v>Brazil</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offset_cumulative_50!$CR$26:$DV$26</c:f>
              <c:numCache>
                <c:formatCode>General</c:formatCode>
                <c:ptCount val="31"/>
                <c:pt idx="0">
                  <c:v>52</c:v>
                </c:pt>
                <c:pt idx="1">
                  <c:v>151</c:v>
                </c:pt>
                <c:pt idx="2">
                  <c:v>151</c:v>
                </c:pt>
                <c:pt idx="3">
                  <c:v>162</c:v>
                </c:pt>
                <c:pt idx="4">
                  <c:v>200</c:v>
                </c:pt>
                <c:pt idx="5">
                  <c:v>321</c:v>
                </c:pt>
                <c:pt idx="6">
                  <c:v>372</c:v>
                </c:pt>
                <c:pt idx="7">
                  <c:v>621</c:v>
                </c:pt>
                <c:pt idx="8">
                  <c:v>793</c:v>
                </c:pt>
                <c:pt idx="9">
                  <c:v>1021</c:v>
                </c:pt>
                <c:pt idx="10">
                  <c:v>1546</c:v>
                </c:pt>
                <c:pt idx="11">
                  <c:v>1924</c:v>
                </c:pt>
                <c:pt idx="12">
                  <c:v>2247</c:v>
                </c:pt>
                <c:pt idx="13">
                  <c:v>2554</c:v>
                </c:pt>
                <c:pt idx="14">
                  <c:v>2985</c:v>
                </c:pt>
                <c:pt idx="15">
                  <c:v>3417</c:v>
                </c:pt>
                <c:pt idx="16">
                  <c:v>3904</c:v>
                </c:pt>
                <c:pt idx="17">
                  <c:v>4256</c:v>
                </c:pt>
                <c:pt idx="18">
                  <c:v>4579</c:v>
                </c:pt>
                <c:pt idx="19">
                  <c:v>5717</c:v>
                </c:pt>
                <c:pt idx="20">
                  <c:v>6836</c:v>
                </c:pt>
                <c:pt idx="21">
                  <c:v>8044</c:v>
                </c:pt>
                <c:pt idx="22">
                  <c:v>9056</c:v>
                </c:pt>
                <c:pt idx="23">
                  <c:v>10360</c:v>
                </c:pt>
                <c:pt idx="24">
                  <c:v>11130</c:v>
                </c:pt>
                <c:pt idx="25">
                  <c:v>12161</c:v>
                </c:pt>
                <c:pt idx="26">
                  <c:v>14034</c:v>
                </c:pt>
                <c:pt idx="27">
                  <c:v>16170</c:v>
                </c:pt>
                <c:pt idx="28">
                  <c:v>18092</c:v>
                </c:pt>
                <c:pt idx="29">
                  <c:v>19638</c:v>
                </c:pt>
                <c:pt idx="30">
                  <c:v>20727</c:v>
                </c:pt>
              </c:numCache>
            </c:numRef>
          </c:val>
          <c:smooth val="0"/>
          <c:extLst>
            <c:ext xmlns:c16="http://schemas.microsoft.com/office/drawing/2014/chart" uri="{C3380CC4-5D6E-409C-BE32-E72D297353CC}">
              <c16:uniqueId val="{00000017-35A3-864A-9361-8CEF910BA3B6}"/>
            </c:ext>
          </c:extLst>
        </c:ser>
        <c:ser>
          <c:idx val="24"/>
          <c:order val="24"/>
          <c:tx>
            <c:strRef>
              <c:f>offset_cumulative_50!$CQ$27</c:f>
              <c:strCache>
                <c:ptCount val="1"/>
                <c:pt idx="0">
                  <c:v>Brunei</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offset_cumulative_50!$CR$27:$DV$27</c:f>
              <c:numCache>
                <c:formatCode>General</c:formatCode>
                <c:ptCount val="31"/>
                <c:pt idx="0">
                  <c:v>50</c:v>
                </c:pt>
                <c:pt idx="1">
                  <c:v>54</c:v>
                </c:pt>
                <c:pt idx="2">
                  <c:v>56</c:v>
                </c:pt>
                <c:pt idx="3">
                  <c:v>68</c:v>
                </c:pt>
                <c:pt idx="4">
                  <c:v>75</c:v>
                </c:pt>
                <c:pt idx="5">
                  <c:v>78</c:v>
                </c:pt>
                <c:pt idx="6">
                  <c:v>83</c:v>
                </c:pt>
                <c:pt idx="7">
                  <c:v>88</c:v>
                </c:pt>
                <c:pt idx="8">
                  <c:v>91</c:v>
                </c:pt>
                <c:pt idx="9">
                  <c:v>104</c:v>
                </c:pt>
                <c:pt idx="10">
                  <c:v>109</c:v>
                </c:pt>
                <c:pt idx="11">
                  <c:v>114</c:v>
                </c:pt>
                <c:pt idx="12">
                  <c:v>115</c:v>
                </c:pt>
                <c:pt idx="13">
                  <c:v>120</c:v>
                </c:pt>
                <c:pt idx="14">
                  <c:v>126</c:v>
                </c:pt>
                <c:pt idx="15">
                  <c:v>127</c:v>
                </c:pt>
                <c:pt idx="16">
                  <c:v>129</c:v>
                </c:pt>
                <c:pt idx="17">
                  <c:v>131</c:v>
                </c:pt>
                <c:pt idx="18">
                  <c:v>133</c:v>
                </c:pt>
                <c:pt idx="19">
                  <c:v>134</c:v>
                </c:pt>
                <c:pt idx="20">
                  <c:v>135</c:v>
                </c:pt>
                <c:pt idx="21">
                  <c:v>135</c:v>
                </c:pt>
                <c:pt idx="22">
                  <c:v>135</c:v>
                </c:pt>
                <c:pt idx="23">
                  <c:v>135</c:v>
                </c:pt>
                <c:pt idx="24">
                  <c:v>135</c:v>
                </c:pt>
                <c:pt idx="25">
                  <c:v>135</c:v>
                </c:pt>
                <c:pt idx="26">
                  <c:v>136</c:v>
                </c:pt>
                <c:pt idx="27">
                  <c:v>136</c:v>
                </c:pt>
                <c:pt idx="28">
                  <c:v>136</c:v>
                </c:pt>
                <c:pt idx="29">
                  <c:v>136</c:v>
                </c:pt>
                <c:pt idx="30">
                  <c:v>136</c:v>
                </c:pt>
              </c:numCache>
            </c:numRef>
          </c:val>
          <c:smooth val="0"/>
          <c:extLst>
            <c:ext xmlns:c16="http://schemas.microsoft.com/office/drawing/2014/chart" uri="{C3380CC4-5D6E-409C-BE32-E72D297353CC}">
              <c16:uniqueId val="{00000018-35A3-864A-9361-8CEF910BA3B6}"/>
            </c:ext>
          </c:extLst>
        </c:ser>
        <c:ser>
          <c:idx val="25"/>
          <c:order val="25"/>
          <c:tx>
            <c:strRef>
              <c:f>offset_cumulative_50!$CQ$28</c:f>
              <c:strCache>
                <c:ptCount val="1"/>
                <c:pt idx="0">
                  <c:v>Bulgaria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offset_cumulative_50!$CR$28:$DV$28</c:f>
              <c:numCache>
                <c:formatCode>General</c:formatCode>
                <c:ptCount val="31"/>
                <c:pt idx="0">
                  <c:v>51</c:v>
                </c:pt>
                <c:pt idx="1">
                  <c:v>52</c:v>
                </c:pt>
                <c:pt idx="2">
                  <c:v>67</c:v>
                </c:pt>
                <c:pt idx="3">
                  <c:v>92</c:v>
                </c:pt>
                <c:pt idx="4">
                  <c:v>94</c:v>
                </c:pt>
                <c:pt idx="5">
                  <c:v>127</c:v>
                </c:pt>
                <c:pt idx="6">
                  <c:v>163</c:v>
                </c:pt>
                <c:pt idx="7">
                  <c:v>187</c:v>
                </c:pt>
                <c:pt idx="8">
                  <c:v>201</c:v>
                </c:pt>
                <c:pt idx="9">
                  <c:v>218</c:v>
                </c:pt>
                <c:pt idx="10">
                  <c:v>242</c:v>
                </c:pt>
                <c:pt idx="11">
                  <c:v>264</c:v>
                </c:pt>
                <c:pt idx="12">
                  <c:v>293</c:v>
                </c:pt>
                <c:pt idx="13">
                  <c:v>331</c:v>
                </c:pt>
                <c:pt idx="14">
                  <c:v>346</c:v>
                </c:pt>
                <c:pt idx="15">
                  <c:v>359</c:v>
                </c:pt>
                <c:pt idx="16">
                  <c:v>399</c:v>
                </c:pt>
                <c:pt idx="17">
                  <c:v>422</c:v>
                </c:pt>
                <c:pt idx="18">
                  <c:v>457</c:v>
                </c:pt>
                <c:pt idx="19">
                  <c:v>485</c:v>
                </c:pt>
                <c:pt idx="20">
                  <c:v>503</c:v>
                </c:pt>
                <c:pt idx="21">
                  <c:v>531</c:v>
                </c:pt>
                <c:pt idx="22">
                  <c:v>549</c:v>
                </c:pt>
                <c:pt idx="23">
                  <c:v>577</c:v>
                </c:pt>
                <c:pt idx="24">
                  <c:v>593</c:v>
                </c:pt>
                <c:pt idx="25">
                  <c:v>618</c:v>
                </c:pt>
                <c:pt idx="26">
                  <c:v>635</c:v>
                </c:pt>
                <c:pt idx="27">
                  <c:v>661</c:v>
                </c:pt>
                <c:pt idx="28">
                  <c:v>675</c:v>
                </c:pt>
                <c:pt idx="29">
                  <c:v>685</c:v>
                </c:pt>
                <c:pt idx="30">
                  <c:v>713</c:v>
                </c:pt>
              </c:numCache>
            </c:numRef>
          </c:val>
          <c:smooth val="0"/>
          <c:extLst>
            <c:ext xmlns:c16="http://schemas.microsoft.com/office/drawing/2014/chart" uri="{C3380CC4-5D6E-409C-BE32-E72D297353CC}">
              <c16:uniqueId val="{00000019-35A3-864A-9361-8CEF910BA3B6}"/>
            </c:ext>
          </c:extLst>
        </c:ser>
        <c:ser>
          <c:idx val="26"/>
          <c:order val="26"/>
          <c:tx>
            <c:strRef>
              <c:f>offset_cumulative_50!$CQ$29</c:f>
              <c:strCache>
                <c:ptCount val="1"/>
                <c:pt idx="0">
                  <c:v>Burkina Faso</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offset_cumulative_50!$CR$29:$DV$29</c:f>
              <c:numCache>
                <c:formatCode>General</c:formatCode>
                <c:ptCount val="31"/>
                <c:pt idx="0">
                  <c:v>64</c:v>
                </c:pt>
                <c:pt idx="1">
                  <c:v>75</c:v>
                </c:pt>
                <c:pt idx="2">
                  <c:v>99</c:v>
                </c:pt>
                <c:pt idx="3">
                  <c:v>114</c:v>
                </c:pt>
                <c:pt idx="4">
                  <c:v>146</c:v>
                </c:pt>
                <c:pt idx="5">
                  <c:v>152</c:v>
                </c:pt>
                <c:pt idx="6">
                  <c:v>180</c:v>
                </c:pt>
                <c:pt idx="7">
                  <c:v>207</c:v>
                </c:pt>
                <c:pt idx="8">
                  <c:v>222</c:v>
                </c:pt>
                <c:pt idx="9">
                  <c:v>246</c:v>
                </c:pt>
                <c:pt idx="10">
                  <c:v>261</c:v>
                </c:pt>
                <c:pt idx="11">
                  <c:v>282</c:v>
                </c:pt>
                <c:pt idx="12">
                  <c:v>288</c:v>
                </c:pt>
                <c:pt idx="13">
                  <c:v>302</c:v>
                </c:pt>
                <c:pt idx="14">
                  <c:v>318</c:v>
                </c:pt>
                <c:pt idx="15">
                  <c:v>345</c:v>
                </c:pt>
                <c:pt idx="16">
                  <c:v>364</c:v>
                </c:pt>
                <c:pt idx="17">
                  <c:v>384</c:v>
                </c:pt>
                <c:pt idx="18">
                  <c:v>414</c:v>
                </c:pt>
                <c:pt idx="19">
                  <c:v>443</c:v>
                </c:pt>
                <c:pt idx="20">
                  <c:v>443</c:v>
                </c:pt>
                <c:pt idx="21">
                  <c:v>484</c:v>
                </c:pt>
                <c:pt idx="22">
                  <c:v>497</c:v>
                </c:pt>
                <c:pt idx="23">
                  <c:v>497</c:v>
                </c:pt>
                <c:pt idx="24">
                  <c:v>528</c:v>
                </c:pt>
                <c:pt idx="25">
                  <c:v>542</c:v>
                </c:pt>
                <c:pt idx="26">
                  <c:v>546</c:v>
                </c:pt>
                <c:pt idx="27">
                  <c:v>557</c:v>
                </c:pt>
                <c:pt idx="28">
                  <c:v>565</c:v>
                </c:pt>
                <c:pt idx="29">
                  <c:v>576</c:v>
                </c:pt>
                <c:pt idx="30">
                  <c:v>581</c:v>
                </c:pt>
              </c:numCache>
            </c:numRef>
          </c:val>
          <c:smooth val="0"/>
          <c:extLst>
            <c:ext xmlns:c16="http://schemas.microsoft.com/office/drawing/2014/chart" uri="{C3380CC4-5D6E-409C-BE32-E72D297353CC}">
              <c16:uniqueId val="{0000001A-35A3-864A-9361-8CEF910BA3B6}"/>
            </c:ext>
          </c:extLst>
        </c:ser>
        <c:ser>
          <c:idx val="27"/>
          <c:order val="27"/>
          <c:tx>
            <c:strRef>
              <c:f>offset_cumulative_50!$CQ$30</c:f>
              <c:strCache>
                <c:ptCount val="1"/>
                <c:pt idx="0">
                  <c:v>Burma</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offset_cumulative_50!$CR$30:$DV$30</c:f>
            </c:numRef>
          </c:val>
          <c:smooth val="0"/>
          <c:extLst>
            <c:ext xmlns:c16="http://schemas.microsoft.com/office/drawing/2014/chart" uri="{C3380CC4-5D6E-409C-BE32-E72D297353CC}">
              <c16:uniqueId val="{0000001B-35A3-864A-9361-8CEF910BA3B6}"/>
            </c:ext>
          </c:extLst>
        </c:ser>
        <c:ser>
          <c:idx val="28"/>
          <c:order val="28"/>
          <c:tx>
            <c:strRef>
              <c:f>offset_cumulative_50!$CQ$31</c:f>
              <c:strCache>
                <c:ptCount val="1"/>
                <c:pt idx="0">
                  <c:v>Burundi</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offset_cumulative_50!$CR$31:$DV$31</c:f>
            </c:numRef>
          </c:val>
          <c:smooth val="0"/>
          <c:extLst>
            <c:ext xmlns:c16="http://schemas.microsoft.com/office/drawing/2014/chart" uri="{C3380CC4-5D6E-409C-BE32-E72D297353CC}">
              <c16:uniqueId val="{0000001C-35A3-864A-9361-8CEF910BA3B6}"/>
            </c:ext>
          </c:extLst>
        </c:ser>
        <c:ser>
          <c:idx val="29"/>
          <c:order val="29"/>
          <c:tx>
            <c:strRef>
              <c:f>offset_cumulative_50!$CQ$32</c:f>
              <c:strCache>
                <c:ptCount val="1"/>
                <c:pt idx="0">
                  <c:v>Cabo Verde</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offset_cumulative_50!$CR$32:$DV$32</c:f>
            </c:numRef>
          </c:val>
          <c:smooth val="0"/>
          <c:extLst>
            <c:ext xmlns:c16="http://schemas.microsoft.com/office/drawing/2014/chart" uri="{C3380CC4-5D6E-409C-BE32-E72D297353CC}">
              <c16:uniqueId val="{0000001D-35A3-864A-9361-8CEF910BA3B6}"/>
            </c:ext>
          </c:extLst>
        </c:ser>
        <c:ser>
          <c:idx val="30"/>
          <c:order val="30"/>
          <c:tx>
            <c:strRef>
              <c:f>offset_cumulative_50!$CQ$33</c:f>
              <c:strCache>
                <c:ptCount val="1"/>
                <c:pt idx="0">
                  <c:v>Cambodia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offset_cumulative_50!$CR$33:$DV$33</c:f>
              <c:numCache>
                <c:formatCode>General</c:formatCode>
                <c:ptCount val="31"/>
                <c:pt idx="0">
                  <c:v>51</c:v>
                </c:pt>
                <c:pt idx="1">
                  <c:v>53</c:v>
                </c:pt>
                <c:pt idx="2">
                  <c:v>84</c:v>
                </c:pt>
                <c:pt idx="3">
                  <c:v>87</c:v>
                </c:pt>
                <c:pt idx="4">
                  <c:v>91</c:v>
                </c:pt>
                <c:pt idx="5">
                  <c:v>96</c:v>
                </c:pt>
                <c:pt idx="6">
                  <c:v>96</c:v>
                </c:pt>
                <c:pt idx="7">
                  <c:v>99</c:v>
                </c:pt>
                <c:pt idx="8">
                  <c:v>99</c:v>
                </c:pt>
                <c:pt idx="9">
                  <c:v>103</c:v>
                </c:pt>
                <c:pt idx="10">
                  <c:v>107</c:v>
                </c:pt>
                <c:pt idx="11">
                  <c:v>109</c:v>
                </c:pt>
                <c:pt idx="12">
                  <c:v>109</c:v>
                </c:pt>
                <c:pt idx="13">
                  <c:v>110</c:v>
                </c:pt>
                <c:pt idx="14">
                  <c:v>114</c:v>
                </c:pt>
                <c:pt idx="15">
                  <c:v>114</c:v>
                </c:pt>
                <c:pt idx="16">
                  <c:v>114</c:v>
                </c:pt>
                <c:pt idx="17">
                  <c:v>114</c:v>
                </c:pt>
                <c:pt idx="18">
                  <c:v>115</c:v>
                </c:pt>
                <c:pt idx="19">
                  <c:v>117</c:v>
                </c:pt>
                <c:pt idx="20">
                  <c:v>119</c:v>
                </c:pt>
                <c:pt idx="21">
                  <c:v>119</c:v>
                </c:pt>
                <c:pt idx="22">
                  <c:v>120</c:v>
                </c:pt>
                <c:pt idx="23">
                  <c:v>122</c:v>
                </c:pt>
                <c:pt idx="24">
                  <c:v>122</c:v>
                </c:pt>
                <c:pt idx="25">
                  <c:v>122</c:v>
                </c:pt>
                <c:pt idx="26">
                  <c:v>122</c:v>
                </c:pt>
                <c:pt idx="27">
                  <c:v>122</c:v>
                </c:pt>
                <c:pt idx="28">
                  <c:v>122</c:v>
                </c:pt>
                <c:pt idx="29">
                  <c:v>122</c:v>
                </c:pt>
                <c:pt idx="30">
                  <c:v>122</c:v>
                </c:pt>
              </c:numCache>
            </c:numRef>
          </c:val>
          <c:smooth val="0"/>
          <c:extLst>
            <c:ext xmlns:c16="http://schemas.microsoft.com/office/drawing/2014/chart" uri="{C3380CC4-5D6E-409C-BE32-E72D297353CC}">
              <c16:uniqueId val="{0000001E-35A3-864A-9361-8CEF910BA3B6}"/>
            </c:ext>
          </c:extLst>
        </c:ser>
        <c:ser>
          <c:idx val="31"/>
          <c:order val="31"/>
          <c:tx>
            <c:strRef>
              <c:f>offset_cumulative_50!$CQ$34</c:f>
              <c:strCache>
                <c:ptCount val="1"/>
                <c:pt idx="0">
                  <c:v>Cameroon</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offset_cumulative_50!$CR$34:$DV$34</c:f>
            </c:numRef>
          </c:val>
          <c:smooth val="0"/>
          <c:extLst>
            <c:ext xmlns:c16="http://schemas.microsoft.com/office/drawing/2014/chart" uri="{C3380CC4-5D6E-409C-BE32-E72D297353CC}">
              <c16:uniqueId val="{0000001F-35A3-864A-9361-8CEF910BA3B6}"/>
            </c:ext>
          </c:extLst>
        </c:ser>
        <c:ser>
          <c:idx val="32"/>
          <c:order val="32"/>
          <c:tx>
            <c:strRef>
              <c:f>offset_cumulative_50!$CQ$35</c:f>
              <c:strCache>
                <c:ptCount val="1"/>
                <c:pt idx="0">
                  <c:v>Canada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offset_cumulative_50!$CR$35:$DV$35</c:f>
              <c:numCache>
                <c:formatCode>General</c:formatCode>
                <c:ptCount val="31"/>
                <c:pt idx="0">
                  <c:v>54</c:v>
                </c:pt>
                <c:pt idx="1">
                  <c:v>64</c:v>
                </c:pt>
                <c:pt idx="2">
                  <c:v>77</c:v>
                </c:pt>
                <c:pt idx="3">
                  <c:v>79</c:v>
                </c:pt>
                <c:pt idx="4">
                  <c:v>108</c:v>
                </c:pt>
                <c:pt idx="5">
                  <c:v>117</c:v>
                </c:pt>
                <c:pt idx="6">
                  <c:v>193</c:v>
                </c:pt>
                <c:pt idx="7">
                  <c:v>198</c:v>
                </c:pt>
                <c:pt idx="8">
                  <c:v>252</c:v>
                </c:pt>
                <c:pt idx="9">
                  <c:v>415</c:v>
                </c:pt>
                <c:pt idx="10">
                  <c:v>478</c:v>
                </c:pt>
                <c:pt idx="11">
                  <c:v>657</c:v>
                </c:pt>
                <c:pt idx="12">
                  <c:v>800</c:v>
                </c:pt>
                <c:pt idx="13">
                  <c:v>943</c:v>
                </c:pt>
                <c:pt idx="14">
                  <c:v>1277</c:v>
                </c:pt>
                <c:pt idx="15">
                  <c:v>1469</c:v>
                </c:pt>
                <c:pt idx="16">
                  <c:v>2088</c:v>
                </c:pt>
                <c:pt idx="17">
                  <c:v>2790</c:v>
                </c:pt>
                <c:pt idx="18">
                  <c:v>3251</c:v>
                </c:pt>
                <c:pt idx="19">
                  <c:v>4042</c:v>
                </c:pt>
                <c:pt idx="20">
                  <c:v>4682</c:v>
                </c:pt>
                <c:pt idx="21">
                  <c:v>5576</c:v>
                </c:pt>
                <c:pt idx="22">
                  <c:v>6280</c:v>
                </c:pt>
                <c:pt idx="23">
                  <c:v>7398</c:v>
                </c:pt>
                <c:pt idx="24">
                  <c:v>8527</c:v>
                </c:pt>
                <c:pt idx="25">
                  <c:v>9560</c:v>
                </c:pt>
                <c:pt idx="26">
                  <c:v>11284</c:v>
                </c:pt>
                <c:pt idx="27">
                  <c:v>12437</c:v>
                </c:pt>
                <c:pt idx="28">
                  <c:v>12978</c:v>
                </c:pt>
                <c:pt idx="29">
                  <c:v>15756</c:v>
                </c:pt>
                <c:pt idx="30">
                  <c:v>16563</c:v>
                </c:pt>
              </c:numCache>
            </c:numRef>
          </c:val>
          <c:smooth val="0"/>
          <c:extLst>
            <c:ext xmlns:c16="http://schemas.microsoft.com/office/drawing/2014/chart" uri="{C3380CC4-5D6E-409C-BE32-E72D297353CC}">
              <c16:uniqueId val="{00000020-35A3-864A-9361-8CEF910BA3B6}"/>
            </c:ext>
          </c:extLst>
        </c:ser>
        <c:ser>
          <c:idx val="33"/>
          <c:order val="33"/>
          <c:tx>
            <c:strRef>
              <c:f>offset_cumulative_50!$CQ$36</c:f>
              <c:strCache>
                <c:ptCount val="1"/>
                <c:pt idx="0">
                  <c:v>Central African Republic</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offset_cumulative_50!$CR$36:$DV$36</c:f>
            </c:numRef>
          </c:val>
          <c:smooth val="0"/>
          <c:extLst>
            <c:ext xmlns:c16="http://schemas.microsoft.com/office/drawing/2014/chart" uri="{C3380CC4-5D6E-409C-BE32-E72D297353CC}">
              <c16:uniqueId val="{00000021-35A3-864A-9361-8CEF910BA3B6}"/>
            </c:ext>
          </c:extLst>
        </c:ser>
        <c:ser>
          <c:idx val="34"/>
          <c:order val="34"/>
          <c:tx>
            <c:strRef>
              <c:f>offset_cumulative_50!$CQ$37</c:f>
              <c:strCache>
                <c:ptCount val="1"/>
                <c:pt idx="0">
                  <c:v>Chad</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offset_cumulative_50!$CR$37:$DV$37</c:f>
            </c:numRef>
          </c:val>
          <c:smooth val="0"/>
          <c:extLst>
            <c:ext xmlns:c16="http://schemas.microsoft.com/office/drawing/2014/chart" uri="{C3380CC4-5D6E-409C-BE32-E72D297353CC}">
              <c16:uniqueId val="{00000022-35A3-864A-9361-8CEF910BA3B6}"/>
            </c:ext>
          </c:extLst>
        </c:ser>
        <c:ser>
          <c:idx val="35"/>
          <c:order val="35"/>
          <c:tx>
            <c:strRef>
              <c:f>offset_cumulative_50!$CQ$38</c:f>
              <c:strCache>
                <c:ptCount val="1"/>
                <c:pt idx="0">
                  <c:v>Chile</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offset_cumulative_50!$CR$38:$DV$38</c:f>
              <c:numCache>
                <c:formatCode>General</c:formatCode>
                <c:ptCount val="31"/>
                <c:pt idx="0">
                  <c:v>61</c:v>
                </c:pt>
                <c:pt idx="1">
                  <c:v>74</c:v>
                </c:pt>
                <c:pt idx="2">
                  <c:v>155</c:v>
                </c:pt>
                <c:pt idx="3">
                  <c:v>201</c:v>
                </c:pt>
                <c:pt idx="4">
                  <c:v>238</c:v>
                </c:pt>
                <c:pt idx="5">
                  <c:v>238</c:v>
                </c:pt>
                <c:pt idx="6">
                  <c:v>434</c:v>
                </c:pt>
                <c:pt idx="7">
                  <c:v>537</c:v>
                </c:pt>
                <c:pt idx="8">
                  <c:v>632</c:v>
                </c:pt>
                <c:pt idx="9">
                  <c:v>746</c:v>
                </c:pt>
                <c:pt idx="10">
                  <c:v>922</c:v>
                </c:pt>
                <c:pt idx="11">
                  <c:v>1142</c:v>
                </c:pt>
                <c:pt idx="12">
                  <c:v>1306</c:v>
                </c:pt>
                <c:pt idx="13">
                  <c:v>1610</c:v>
                </c:pt>
                <c:pt idx="14">
                  <c:v>1909</c:v>
                </c:pt>
                <c:pt idx="15">
                  <c:v>2139</c:v>
                </c:pt>
                <c:pt idx="16">
                  <c:v>2449</c:v>
                </c:pt>
                <c:pt idx="17">
                  <c:v>2738</c:v>
                </c:pt>
                <c:pt idx="18">
                  <c:v>3031</c:v>
                </c:pt>
                <c:pt idx="19">
                  <c:v>3404</c:v>
                </c:pt>
                <c:pt idx="20">
                  <c:v>3737</c:v>
                </c:pt>
                <c:pt idx="21">
                  <c:v>4161</c:v>
                </c:pt>
                <c:pt idx="22">
                  <c:v>4471</c:v>
                </c:pt>
                <c:pt idx="23">
                  <c:v>4815</c:v>
                </c:pt>
                <c:pt idx="24">
                  <c:v>5116</c:v>
                </c:pt>
                <c:pt idx="25">
                  <c:v>5546</c:v>
                </c:pt>
                <c:pt idx="26">
                  <c:v>5972</c:v>
                </c:pt>
                <c:pt idx="27">
                  <c:v>6501</c:v>
                </c:pt>
                <c:pt idx="28">
                  <c:v>6927</c:v>
                </c:pt>
                <c:pt idx="29">
                  <c:v>7213</c:v>
                </c:pt>
                <c:pt idx="30">
                  <c:v>7525</c:v>
                </c:pt>
              </c:numCache>
            </c:numRef>
          </c:val>
          <c:smooth val="0"/>
          <c:extLst>
            <c:ext xmlns:c16="http://schemas.microsoft.com/office/drawing/2014/chart" uri="{C3380CC4-5D6E-409C-BE32-E72D297353CC}">
              <c16:uniqueId val="{00000023-35A3-864A-9361-8CEF910BA3B6}"/>
            </c:ext>
          </c:extLst>
        </c:ser>
        <c:ser>
          <c:idx val="36"/>
          <c:order val="36"/>
          <c:tx>
            <c:strRef>
              <c:f>offset_cumulative_50!$CQ$39</c:f>
              <c:strCache>
                <c:ptCount val="1"/>
                <c:pt idx="0">
                  <c:v>China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offset_cumulative_50!$CR$39:$DV$39</c:f>
              <c:numCache>
                <c:formatCode>General</c:formatCode>
                <c:ptCount val="31"/>
                <c:pt idx="0">
                  <c:v>548</c:v>
                </c:pt>
                <c:pt idx="1">
                  <c:v>643</c:v>
                </c:pt>
                <c:pt idx="2">
                  <c:v>920</c:v>
                </c:pt>
                <c:pt idx="3">
                  <c:v>1406</c:v>
                </c:pt>
                <c:pt idx="4">
                  <c:v>2075</c:v>
                </c:pt>
                <c:pt idx="5">
                  <c:v>2877</c:v>
                </c:pt>
                <c:pt idx="6">
                  <c:v>5509</c:v>
                </c:pt>
                <c:pt idx="7">
                  <c:v>6087</c:v>
                </c:pt>
                <c:pt idx="8">
                  <c:v>8141</c:v>
                </c:pt>
                <c:pt idx="9">
                  <c:v>9802</c:v>
                </c:pt>
                <c:pt idx="10">
                  <c:v>11891</c:v>
                </c:pt>
                <c:pt idx="11">
                  <c:v>16630</c:v>
                </c:pt>
                <c:pt idx="12">
                  <c:v>19716</c:v>
                </c:pt>
                <c:pt idx="13">
                  <c:v>23707</c:v>
                </c:pt>
                <c:pt idx="14">
                  <c:v>27440</c:v>
                </c:pt>
                <c:pt idx="15">
                  <c:v>30587</c:v>
                </c:pt>
                <c:pt idx="16">
                  <c:v>34110</c:v>
                </c:pt>
                <c:pt idx="17">
                  <c:v>36814</c:v>
                </c:pt>
                <c:pt idx="18">
                  <c:v>39829</c:v>
                </c:pt>
                <c:pt idx="19">
                  <c:v>42354</c:v>
                </c:pt>
                <c:pt idx="20">
                  <c:v>44386</c:v>
                </c:pt>
                <c:pt idx="21">
                  <c:v>44759</c:v>
                </c:pt>
                <c:pt idx="22">
                  <c:v>59895</c:v>
                </c:pt>
                <c:pt idx="23">
                  <c:v>66358</c:v>
                </c:pt>
                <c:pt idx="24">
                  <c:v>68413</c:v>
                </c:pt>
                <c:pt idx="25">
                  <c:v>70513</c:v>
                </c:pt>
                <c:pt idx="26">
                  <c:v>72434</c:v>
                </c:pt>
                <c:pt idx="27">
                  <c:v>74211</c:v>
                </c:pt>
                <c:pt idx="28">
                  <c:v>74619</c:v>
                </c:pt>
                <c:pt idx="29">
                  <c:v>75077</c:v>
                </c:pt>
                <c:pt idx="30">
                  <c:v>75550</c:v>
                </c:pt>
              </c:numCache>
            </c:numRef>
          </c:val>
          <c:smooth val="0"/>
          <c:extLst>
            <c:ext xmlns:c16="http://schemas.microsoft.com/office/drawing/2014/chart" uri="{C3380CC4-5D6E-409C-BE32-E72D297353CC}">
              <c16:uniqueId val="{00000024-35A3-864A-9361-8CEF910BA3B6}"/>
            </c:ext>
          </c:extLst>
        </c:ser>
        <c:ser>
          <c:idx val="37"/>
          <c:order val="37"/>
          <c:tx>
            <c:strRef>
              <c:f>offset_cumulative_50!$CQ$40</c:f>
              <c:strCache>
                <c:ptCount val="1"/>
                <c:pt idx="0">
                  <c:v>Colombia</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offset_cumulative_50!$CR$40:$DV$40</c:f>
              <c:numCache>
                <c:formatCode>General</c:formatCode>
                <c:ptCount val="31"/>
                <c:pt idx="0">
                  <c:v>54</c:v>
                </c:pt>
                <c:pt idx="1">
                  <c:v>65</c:v>
                </c:pt>
                <c:pt idx="2">
                  <c:v>93</c:v>
                </c:pt>
                <c:pt idx="3">
                  <c:v>102</c:v>
                </c:pt>
                <c:pt idx="4">
                  <c:v>128</c:v>
                </c:pt>
                <c:pt idx="5">
                  <c:v>196</c:v>
                </c:pt>
                <c:pt idx="6">
                  <c:v>231</c:v>
                </c:pt>
                <c:pt idx="7">
                  <c:v>277</c:v>
                </c:pt>
                <c:pt idx="8">
                  <c:v>378</c:v>
                </c:pt>
                <c:pt idx="9">
                  <c:v>470</c:v>
                </c:pt>
                <c:pt idx="10">
                  <c:v>491</c:v>
                </c:pt>
                <c:pt idx="11">
                  <c:v>539</c:v>
                </c:pt>
                <c:pt idx="12">
                  <c:v>608</c:v>
                </c:pt>
                <c:pt idx="13">
                  <c:v>702</c:v>
                </c:pt>
                <c:pt idx="14">
                  <c:v>798</c:v>
                </c:pt>
                <c:pt idx="15">
                  <c:v>906</c:v>
                </c:pt>
                <c:pt idx="16">
                  <c:v>1065</c:v>
                </c:pt>
                <c:pt idx="17">
                  <c:v>1161</c:v>
                </c:pt>
                <c:pt idx="18">
                  <c:v>1267</c:v>
                </c:pt>
                <c:pt idx="19">
                  <c:v>1406</c:v>
                </c:pt>
                <c:pt idx="20">
                  <c:v>1485</c:v>
                </c:pt>
                <c:pt idx="21">
                  <c:v>1579</c:v>
                </c:pt>
                <c:pt idx="22">
                  <c:v>1780</c:v>
                </c:pt>
                <c:pt idx="23">
                  <c:v>2054</c:v>
                </c:pt>
                <c:pt idx="24">
                  <c:v>2223</c:v>
                </c:pt>
                <c:pt idx="25">
                  <c:v>2473</c:v>
                </c:pt>
                <c:pt idx="26">
                  <c:v>2709</c:v>
                </c:pt>
                <c:pt idx="27">
                  <c:v>2776</c:v>
                </c:pt>
                <c:pt idx="28">
                  <c:v>2852</c:v>
                </c:pt>
                <c:pt idx="29">
                  <c:v>2979</c:v>
                </c:pt>
                <c:pt idx="30">
                  <c:v>3105</c:v>
                </c:pt>
              </c:numCache>
            </c:numRef>
          </c:val>
          <c:smooth val="0"/>
          <c:extLst>
            <c:ext xmlns:c16="http://schemas.microsoft.com/office/drawing/2014/chart" uri="{C3380CC4-5D6E-409C-BE32-E72D297353CC}">
              <c16:uniqueId val="{00000025-35A3-864A-9361-8CEF910BA3B6}"/>
            </c:ext>
          </c:extLst>
        </c:ser>
        <c:ser>
          <c:idx val="38"/>
          <c:order val="38"/>
          <c:tx>
            <c:strRef>
              <c:f>offset_cumulative_50!$CQ$41</c:f>
              <c:strCache>
                <c:ptCount val="1"/>
                <c:pt idx="0">
                  <c:v>Congo (Brazzaville)</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offset_cumulative_50!$CR$41:$DV$41</c:f>
            </c:numRef>
          </c:val>
          <c:smooth val="0"/>
          <c:extLst>
            <c:ext xmlns:c16="http://schemas.microsoft.com/office/drawing/2014/chart" uri="{C3380CC4-5D6E-409C-BE32-E72D297353CC}">
              <c16:uniqueId val="{00000026-35A3-864A-9361-8CEF910BA3B6}"/>
            </c:ext>
          </c:extLst>
        </c:ser>
        <c:ser>
          <c:idx val="39"/>
          <c:order val="39"/>
          <c:tx>
            <c:strRef>
              <c:f>offset_cumulative_50!$CQ$42</c:f>
              <c:strCache>
                <c:ptCount val="1"/>
                <c:pt idx="0">
                  <c:v>Congo (Kinshasa)</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offset_cumulative_50!$CR$42:$DV$42</c:f>
            </c:numRef>
          </c:val>
          <c:smooth val="0"/>
          <c:extLst>
            <c:ext xmlns:c16="http://schemas.microsoft.com/office/drawing/2014/chart" uri="{C3380CC4-5D6E-409C-BE32-E72D297353CC}">
              <c16:uniqueId val="{00000027-35A3-864A-9361-8CEF910BA3B6}"/>
            </c:ext>
          </c:extLst>
        </c:ser>
        <c:ser>
          <c:idx val="40"/>
          <c:order val="40"/>
          <c:tx>
            <c:strRef>
              <c:f>offset_cumulative_50!$CQ$43</c:f>
              <c:strCache>
                <c:ptCount val="1"/>
                <c:pt idx="0">
                  <c:v>Costa Rica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offset_cumulative_50!$CR$43:$DV$43</c:f>
              <c:numCache>
                <c:formatCode>General</c:formatCode>
                <c:ptCount val="31"/>
                <c:pt idx="0">
                  <c:v>50</c:v>
                </c:pt>
                <c:pt idx="1">
                  <c:v>69</c:v>
                </c:pt>
                <c:pt idx="2">
                  <c:v>89</c:v>
                </c:pt>
                <c:pt idx="3">
                  <c:v>117</c:v>
                </c:pt>
                <c:pt idx="4">
                  <c:v>134</c:v>
                </c:pt>
                <c:pt idx="5">
                  <c:v>158</c:v>
                </c:pt>
                <c:pt idx="6">
                  <c:v>177</c:v>
                </c:pt>
                <c:pt idx="7">
                  <c:v>201</c:v>
                </c:pt>
                <c:pt idx="8">
                  <c:v>231</c:v>
                </c:pt>
                <c:pt idx="9">
                  <c:v>263</c:v>
                </c:pt>
                <c:pt idx="10">
                  <c:v>295</c:v>
                </c:pt>
                <c:pt idx="11">
                  <c:v>314</c:v>
                </c:pt>
                <c:pt idx="12">
                  <c:v>330</c:v>
                </c:pt>
                <c:pt idx="13">
                  <c:v>347</c:v>
                </c:pt>
                <c:pt idx="14">
                  <c:v>375</c:v>
                </c:pt>
                <c:pt idx="15">
                  <c:v>396</c:v>
                </c:pt>
                <c:pt idx="16">
                  <c:v>416</c:v>
                </c:pt>
                <c:pt idx="17">
                  <c:v>435</c:v>
                </c:pt>
                <c:pt idx="18">
                  <c:v>454</c:v>
                </c:pt>
                <c:pt idx="19">
                  <c:v>467</c:v>
                </c:pt>
                <c:pt idx="20">
                  <c:v>483</c:v>
                </c:pt>
                <c:pt idx="21">
                  <c:v>502</c:v>
                </c:pt>
                <c:pt idx="22">
                  <c:v>539</c:v>
                </c:pt>
                <c:pt idx="23">
                  <c:v>558</c:v>
                </c:pt>
                <c:pt idx="24">
                  <c:v>577</c:v>
                </c:pt>
                <c:pt idx="25">
                  <c:v>595</c:v>
                </c:pt>
                <c:pt idx="26">
                  <c:v>612</c:v>
                </c:pt>
                <c:pt idx="27">
                  <c:v>618</c:v>
                </c:pt>
                <c:pt idx="28">
                  <c:v>626</c:v>
                </c:pt>
                <c:pt idx="29">
                  <c:v>642</c:v>
                </c:pt>
                <c:pt idx="30">
                  <c:v>649</c:v>
                </c:pt>
              </c:numCache>
            </c:numRef>
          </c:val>
          <c:smooth val="0"/>
          <c:extLst>
            <c:ext xmlns:c16="http://schemas.microsoft.com/office/drawing/2014/chart" uri="{C3380CC4-5D6E-409C-BE32-E72D297353CC}">
              <c16:uniqueId val="{00000028-35A3-864A-9361-8CEF910BA3B6}"/>
            </c:ext>
          </c:extLst>
        </c:ser>
        <c:ser>
          <c:idx val="41"/>
          <c:order val="41"/>
          <c:tx>
            <c:strRef>
              <c:f>offset_cumulative_50!$CQ$44</c:f>
              <c:strCache>
                <c:ptCount val="1"/>
                <c:pt idx="0">
                  <c:v>Cote d'Ivoire</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offset_cumulative_50!$CR$44:$DV$44</c:f>
            </c:numRef>
          </c:val>
          <c:smooth val="0"/>
          <c:extLst>
            <c:ext xmlns:c16="http://schemas.microsoft.com/office/drawing/2014/chart" uri="{C3380CC4-5D6E-409C-BE32-E72D297353CC}">
              <c16:uniqueId val="{00000029-35A3-864A-9361-8CEF910BA3B6}"/>
            </c:ext>
          </c:extLst>
        </c:ser>
        <c:ser>
          <c:idx val="42"/>
          <c:order val="42"/>
          <c:tx>
            <c:strRef>
              <c:f>offset_cumulative_50!$CQ$45</c:f>
              <c:strCache>
                <c:ptCount val="1"/>
                <c:pt idx="0">
                  <c:v>Croatia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offset_cumulative_50!$CR$45:$DV$45</c:f>
              <c:numCache>
                <c:formatCode>General</c:formatCode>
                <c:ptCount val="31"/>
                <c:pt idx="0">
                  <c:v>57</c:v>
                </c:pt>
                <c:pt idx="1">
                  <c:v>65</c:v>
                </c:pt>
                <c:pt idx="2">
                  <c:v>81</c:v>
                </c:pt>
                <c:pt idx="3">
                  <c:v>105</c:v>
                </c:pt>
                <c:pt idx="4">
                  <c:v>128</c:v>
                </c:pt>
                <c:pt idx="5">
                  <c:v>206</c:v>
                </c:pt>
                <c:pt idx="6">
                  <c:v>254</c:v>
                </c:pt>
                <c:pt idx="7">
                  <c:v>315</c:v>
                </c:pt>
                <c:pt idx="8">
                  <c:v>382</c:v>
                </c:pt>
                <c:pt idx="9">
                  <c:v>442</c:v>
                </c:pt>
                <c:pt idx="10">
                  <c:v>495</c:v>
                </c:pt>
                <c:pt idx="11">
                  <c:v>586</c:v>
                </c:pt>
                <c:pt idx="12">
                  <c:v>657</c:v>
                </c:pt>
                <c:pt idx="13">
                  <c:v>713</c:v>
                </c:pt>
                <c:pt idx="14">
                  <c:v>790</c:v>
                </c:pt>
                <c:pt idx="15">
                  <c:v>867</c:v>
                </c:pt>
                <c:pt idx="16">
                  <c:v>963</c:v>
                </c:pt>
                <c:pt idx="17">
                  <c:v>1011</c:v>
                </c:pt>
                <c:pt idx="18">
                  <c:v>1079</c:v>
                </c:pt>
                <c:pt idx="19">
                  <c:v>1126</c:v>
                </c:pt>
                <c:pt idx="20">
                  <c:v>1182</c:v>
                </c:pt>
                <c:pt idx="21">
                  <c:v>1222</c:v>
                </c:pt>
                <c:pt idx="22">
                  <c:v>1282</c:v>
                </c:pt>
                <c:pt idx="23">
                  <c:v>1343</c:v>
                </c:pt>
                <c:pt idx="24">
                  <c:v>1407</c:v>
                </c:pt>
                <c:pt idx="25">
                  <c:v>1495</c:v>
                </c:pt>
                <c:pt idx="26">
                  <c:v>1534</c:v>
                </c:pt>
                <c:pt idx="27">
                  <c:v>1600</c:v>
                </c:pt>
                <c:pt idx="28">
                  <c:v>1650</c:v>
                </c:pt>
                <c:pt idx="29">
                  <c:v>1704</c:v>
                </c:pt>
                <c:pt idx="30">
                  <c:v>1741</c:v>
                </c:pt>
              </c:numCache>
            </c:numRef>
          </c:val>
          <c:smooth val="0"/>
          <c:extLst>
            <c:ext xmlns:c16="http://schemas.microsoft.com/office/drawing/2014/chart" uri="{C3380CC4-5D6E-409C-BE32-E72D297353CC}">
              <c16:uniqueId val="{0000002A-35A3-864A-9361-8CEF910BA3B6}"/>
            </c:ext>
          </c:extLst>
        </c:ser>
        <c:ser>
          <c:idx val="43"/>
          <c:order val="43"/>
          <c:tx>
            <c:strRef>
              <c:f>offset_cumulative_50!$CQ$46</c:f>
              <c:strCache>
                <c:ptCount val="1"/>
                <c:pt idx="0">
                  <c:v>Cuba</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offset_cumulative_50!$CR$46:$DV$46</c:f>
            </c:numRef>
          </c:val>
          <c:smooth val="0"/>
          <c:extLst>
            <c:ext xmlns:c16="http://schemas.microsoft.com/office/drawing/2014/chart" uri="{C3380CC4-5D6E-409C-BE32-E72D297353CC}">
              <c16:uniqueId val="{0000002B-35A3-864A-9361-8CEF910BA3B6}"/>
            </c:ext>
          </c:extLst>
        </c:ser>
        <c:ser>
          <c:idx val="44"/>
          <c:order val="44"/>
          <c:tx>
            <c:strRef>
              <c:f>offset_cumulative_50!$CQ$47</c:f>
              <c:strCache>
                <c:ptCount val="1"/>
                <c:pt idx="0">
                  <c:v>Cyprus</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offset_cumulative_50!$CR$47:$DV$47</c:f>
              <c:numCache>
                <c:formatCode>General</c:formatCode>
                <c:ptCount val="31"/>
                <c:pt idx="0">
                  <c:v>67</c:v>
                </c:pt>
                <c:pt idx="1">
                  <c:v>67</c:v>
                </c:pt>
                <c:pt idx="2">
                  <c:v>84</c:v>
                </c:pt>
                <c:pt idx="3">
                  <c:v>95</c:v>
                </c:pt>
                <c:pt idx="4">
                  <c:v>116</c:v>
                </c:pt>
                <c:pt idx="5">
                  <c:v>124</c:v>
                </c:pt>
                <c:pt idx="6">
                  <c:v>132</c:v>
                </c:pt>
                <c:pt idx="7">
                  <c:v>146</c:v>
                </c:pt>
                <c:pt idx="8">
                  <c:v>162</c:v>
                </c:pt>
                <c:pt idx="9">
                  <c:v>179</c:v>
                </c:pt>
                <c:pt idx="10">
                  <c:v>214</c:v>
                </c:pt>
                <c:pt idx="11">
                  <c:v>230</c:v>
                </c:pt>
                <c:pt idx="12">
                  <c:v>262</c:v>
                </c:pt>
                <c:pt idx="13">
                  <c:v>320</c:v>
                </c:pt>
                <c:pt idx="14">
                  <c:v>356</c:v>
                </c:pt>
                <c:pt idx="15">
                  <c:v>396</c:v>
                </c:pt>
                <c:pt idx="16">
                  <c:v>426</c:v>
                </c:pt>
                <c:pt idx="17">
                  <c:v>446</c:v>
                </c:pt>
                <c:pt idx="18">
                  <c:v>465</c:v>
                </c:pt>
                <c:pt idx="19">
                  <c:v>494</c:v>
                </c:pt>
                <c:pt idx="20">
                  <c:v>526</c:v>
                </c:pt>
                <c:pt idx="21">
                  <c:v>564</c:v>
                </c:pt>
                <c:pt idx="22">
                  <c:v>595</c:v>
                </c:pt>
                <c:pt idx="23">
                  <c:v>616</c:v>
                </c:pt>
                <c:pt idx="24">
                  <c:v>633</c:v>
                </c:pt>
                <c:pt idx="25">
                  <c:v>662</c:v>
                </c:pt>
                <c:pt idx="26">
                  <c:v>695</c:v>
                </c:pt>
                <c:pt idx="27">
                  <c:v>715</c:v>
                </c:pt>
                <c:pt idx="28">
                  <c:v>735</c:v>
                </c:pt>
                <c:pt idx="29">
                  <c:v>750</c:v>
                </c:pt>
                <c:pt idx="30">
                  <c:v>761</c:v>
                </c:pt>
              </c:numCache>
            </c:numRef>
          </c:val>
          <c:smooth val="0"/>
          <c:extLst>
            <c:ext xmlns:c16="http://schemas.microsoft.com/office/drawing/2014/chart" uri="{C3380CC4-5D6E-409C-BE32-E72D297353CC}">
              <c16:uniqueId val="{0000002C-35A3-864A-9361-8CEF910BA3B6}"/>
            </c:ext>
          </c:extLst>
        </c:ser>
        <c:ser>
          <c:idx val="45"/>
          <c:order val="45"/>
          <c:tx>
            <c:strRef>
              <c:f>offset_cumulative_50!$CQ$48</c:f>
              <c:strCache>
                <c:ptCount val="1"/>
                <c:pt idx="0">
                  <c:v>Czechia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offset_cumulative_50!$CR$48:$DV$48</c:f>
              <c:numCache>
                <c:formatCode>General</c:formatCode>
                <c:ptCount val="31"/>
                <c:pt idx="0">
                  <c:v>91</c:v>
                </c:pt>
                <c:pt idx="1">
                  <c:v>94</c:v>
                </c:pt>
                <c:pt idx="2">
                  <c:v>141</c:v>
                </c:pt>
                <c:pt idx="3">
                  <c:v>189</c:v>
                </c:pt>
                <c:pt idx="4">
                  <c:v>253</c:v>
                </c:pt>
                <c:pt idx="5">
                  <c:v>298</c:v>
                </c:pt>
                <c:pt idx="6">
                  <c:v>396</c:v>
                </c:pt>
                <c:pt idx="7">
                  <c:v>464</c:v>
                </c:pt>
                <c:pt idx="8">
                  <c:v>694</c:v>
                </c:pt>
                <c:pt idx="9">
                  <c:v>833</c:v>
                </c:pt>
                <c:pt idx="10">
                  <c:v>995</c:v>
                </c:pt>
                <c:pt idx="11">
                  <c:v>1120</c:v>
                </c:pt>
                <c:pt idx="12">
                  <c:v>1236</c:v>
                </c:pt>
                <c:pt idx="13">
                  <c:v>1394</c:v>
                </c:pt>
                <c:pt idx="14">
                  <c:v>1654</c:v>
                </c:pt>
                <c:pt idx="15">
                  <c:v>1925</c:v>
                </c:pt>
                <c:pt idx="16">
                  <c:v>2279</c:v>
                </c:pt>
                <c:pt idx="17">
                  <c:v>2631</c:v>
                </c:pt>
                <c:pt idx="18">
                  <c:v>2817</c:v>
                </c:pt>
                <c:pt idx="19">
                  <c:v>3001</c:v>
                </c:pt>
                <c:pt idx="20">
                  <c:v>3308</c:v>
                </c:pt>
                <c:pt idx="21">
                  <c:v>3508</c:v>
                </c:pt>
                <c:pt idx="22">
                  <c:v>3858</c:v>
                </c:pt>
                <c:pt idx="23">
                  <c:v>4091</c:v>
                </c:pt>
                <c:pt idx="24">
                  <c:v>4472</c:v>
                </c:pt>
                <c:pt idx="25">
                  <c:v>4587</c:v>
                </c:pt>
                <c:pt idx="26">
                  <c:v>4822</c:v>
                </c:pt>
                <c:pt idx="27">
                  <c:v>5017</c:v>
                </c:pt>
                <c:pt idx="28">
                  <c:v>5312</c:v>
                </c:pt>
                <c:pt idx="29">
                  <c:v>5569</c:v>
                </c:pt>
                <c:pt idx="30">
                  <c:v>5732</c:v>
                </c:pt>
              </c:numCache>
            </c:numRef>
          </c:val>
          <c:smooth val="0"/>
          <c:extLst>
            <c:ext xmlns:c16="http://schemas.microsoft.com/office/drawing/2014/chart" uri="{C3380CC4-5D6E-409C-BE32-E72D297353CC}">
              <c16:uniqueId val="{0000002D-35A3-864A-9361-8CEF910BA3B6}"/>
            </c:ext>
          </c:extLst>
        </c:ser>
        <c:ser>
          <c:idx val="46"/>
          <c:order val="46"/>
          <c:tx>
            <c:strRef>
              <c:f>offset_cumulative_50!$CQ$49</c:f>
              <c:strCache>
                <c:ptCount val="1"/>
                <c:pt idx="0">
                  <c:v>Denmark</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offset_cumulative_50!$CR$49:$DV$49</c:f>
              <c:numCache>
                <c:formatCode>General</c:formatCode>
                <c:ptCount val="31"/>
                <c:pt idx="0">
                  <c:v>92</c:v>
                </c:pt>
                <c:pt idx="1">
                  <c:v>264</c:v>
                </c:pt>
                <c:pt idx="2">
                  <c:v>444</c:v>
                </c:pt>
                <c:pt idx="3">
                  <c:v>617</c:v>
                </c:pt>
                <c:pt idx="4">
                  <c:v>804</c:v>
                </c:pt>
                <c:pt idx="5">
                  <c:v>836</c:v>
                </c:pt>
                <c:pt idx="6">
                  <c:v>875</c:v>
                </c:pt>
                <c:pt idx="7">
                  <c:v>932</c:v>
                </c:pt>
                <c:pt idx="8">
                  <c:v>1024</c:v>
                </c:pt>
                <c:pt idx="9">
                  <c:v>1115</c:v>
                </c:pt>
                <c:pt idx="10">
                  <c:v>1223</c:v>
                </c:pt>
                <c:pt idx="11">
                  <c:v>1335</c:v>
                </c:pt>
                <c:pt idx="12">
                  <c:v>1418</c:v>
                </c:pt>
                <c:pt idx="13">
                  <c:v>1510</c:v>
                </c:pt>
                <c:pt idx="14">
                  <c:v>1568</c:v>
                </c:pt>
                <c:pt idx="15">
                  <c:v>1713</c:v>
                </c:pt>
                <c:pt idx="16">
                  <c:v>1856</c:v>
                </c:pt>
                <c:pt idx="17">
                  <c:v>2017</c:v>
                </c:pt>
                <c:pt idx="18">
                  <c:v>2190</c:v>
                </c:pt>
                <c:pt idx="19">
                  <c:v>2356</c:v>
                </c:pt>
                <c:pt idx="20">
                  <c:v>2554</c:v>
                </c:pt>
                <c:pt idx="21">
                  <c:v>2745</c:v>
                </c:pt>
                <c:pt idx="22">
                  <c:v>3029</c:v>
                </c:pt>
                <c:pt idx="23">
                  <c:v>3280</c:v>
                </c:pt>
                <c:pt idx="24">
                  <c:v>3563</c:v>
                </c:pt>
                <c:pt idx="25">
                  <c:v>3936</c:v>
                </c:pt>
                <c:pt idx="26">
                  <c:v>4258</c:v>
                </c:pt>
                <c:pt idx="27">
                  <c:v>4550</c:v>
                </c:pt>
                <c:pt idx="28">
                  <c:v>4864</c:v>
                </c:pt>
                <c:pt idx="29">
                  <c:v>5255</c:v>
                </c:pt>
                <c:pt idx="30">
                  <c:v>5586</c:v>
                </c:pt>
              </c:numCache>
            </c:numRef>
          </c:val>
          <c:smooth val="0"/>
          <c:extLst>
            <c:ext xmlns:c16="http://schemas.microsoft.com/office/drawing/2014/chart" uri="{C3380CC4-5D6E-409C-BE32-E72D297353CC}">
              <c16:uniqueId val="{0000002E-35A3-864A-9361-8CEF910BA3B6}"/>
            </c:ext>
          </c:extLst>
        </c:ser>
        <c:ser>
          <c:idx val="47"/>
          <c:order val="47"/>
          <c:tx>
            <c:strRef>
              <c:f>offset_cumulative_50!$CQ$50</c:f>
              <c:strCache>
                <c:ptCount val="1"/>
                <c:pt idx="0">
                  <c:v>Diamond Princess</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offset_cumulative_50!$CR$50:$DV$50</c:f>
              <c:numCache>
                <c:formatCode>General</c:formatCode>
                <c:ptCount val="31"/>
                <c:pt idx="0">
                  <c:v>61</c:v>
                </c:pt>
                <c:pt idx="1">
                  <c:v>61</c:v>
                </c:pt>
                <c:pt idx="2">
                  <c:v>64</c:v>
                </c:pt>
                <c:pt idx="3">
                  <c:v>135</c:v>
                </c:pt>
                <c:pt idx="4">
                  <c:v>135</c:v>
                </c:pt>
                <c:pt idx="5">
                  <c:v>175</c:v>
                </c:pt>
                <c:pt idx="6">
                  <c:v>175</c:v>
                </c:pt>
                <c:pt idx="7">
                  <c:v>218</c:v>
                </c:pt>
                <c:pt idx="8">
                  <c:v>285</c:v>
                </c:pt>
                <c:pt idx="9">
                  <c:v>355</c:v>
                </c:pt>
                <c:pt idx="10">
                  <c:v>454</c:v>
                </c:pt>
                <c:pt idx="11">
                  <c:v>542</c:v>
                </c:pt>
                <c:pt idx="12">
                  <c:v>621</c:v>
                </c:pt>
                <c:pt idx="13">
                  <c:v>634</c:v>
                </c:pt>
                <c:pt idx="14">
                  <c:v>634</c:v>
                </c:pt>
                <c:pt idx="15">
                  <c:v>634</c:v>
                </c:pt>
                <c:pt idx="16">
                  <c:v>691</c:v>
                </c:pt>
                <c:pt idx="17">
                  <c:v>691</c:v>
                </c:pt>
                <c:pt idx="18">
                  <c:v>691</c:v>
                </c:pt>
                <c:pt idx="19">
                  <c:v>705</c:v>
                </c:pt>
                <c:pt idx="20">
                  <c:v>705</c:v>
                </c:pt>
                <c:pt idx="21">
                  <c:v>705</c:v>
                </c:pt>
                <c:pt idx="22">
                  <c:v>705</c:v>
                </c:pt>
                <c:pt idx="23">
                  <c:v>705</c:v>
                </c:pt>
                <c:pt idx="24">
                  <c:v>705</c:v>
                </c:pt>
                <c:pt idx="25">
                  <c:v>706</c:v>
                </c:pt>
                <c:pt idx="26">
                  <c:v>706</c:v>
                </c:pt>
                <c:pt idx="27">
                  <c:v>706</c:v>
                </c:pt>
                <c:pt idx="28">
                  <c:v>706</c:v>
                </c:pt>
                <c:pt idx="29">
                  <c:v>706</c:v>
                </c:pt>
                <c:pt idx="30">
                  <c:v>706</c:v>
                </c:pt>
              </c:numCache>
            </c:numRef>
          </c:val>
          <c:smooth val="0"/>
          <c:extLst>
            <c:ext xmlns:c16="http://schemas.microsoft.com/office/drawing/2014/chart" uri="{C3380CC4-5D6E-409C-BE32-E72D297353CC}">
              <c16:uniqueId val="{0000002F-35A3-864A-9361-8CEF910BA3B6}"/>
            </c:ext>
          </c:extLst>
        </c:ser>
        <c:ser>
          <c:idx val="48"/>
          <c:order val="48"/>
          <c:tx>
            <c:strRef>
              <c:f>offset_cumulative_50!$CQ$51</c:f>
              <c:strCache>
                <c:ptCount val="1"/>
                <c:pt idx="0">
                  <c:v>Djibouti</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offset_cumulative_50!$CR$51:$DV$51</c:f>
            </c:numRef>
          </c:val>
          <c:smooth val="0"/>
          <c:extLst>
            <c:ext xmlns:c16="http://schemas.microsoft.com/office/drawing/2014/chart" uri="{C3380CC4-5D6E-409C-BE32-E72D297353CC}">
              <c16:uniqueId val="{00000030-35A3-864A-9361-8CEF910BA3B6}"/>
            </c:ext>
          </c:extLst>
        </c:ser>
        <c:ser>
          <c:idx val="49"/>
          <c:order val="49"/>
          <c:tx>
            <c:strRef>
              <c:f>offset_cumulative_50!$CQ$52</c:f>
              <c:strCache>
                <c:ptCount val="1"/>
                <c:pt idx="0">
                  <c:v>Dominica</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offset_cumulative_50!$CR$52:$DV$52</c:f>
            </c:numRef>
          </c:val>
          <c:smooth val="0"/>
          <c:extLst>
            <c:ext xmlns:c16="http://schemas.microsoft.com/office/drawing/2014/chart" uri="{C3380CC4-5D6E-409C-BE32-E72D297353CC}">
              <c16:uniqueId val="{00000031-35A3-864A-9361-8CEF910BA3B6}"/>
            </c:ext>
          </c:extLst>
        </c:ser>
        <c:ser>
          <c:idx val="50"/>
          <c:order val="50"/>
          <c:tx>
            <c:strRef>
              <c:f>offset_cumulative_50!$CQ$53</c:f>
              <c:strCache>
                <c:ptCount val="1"/>
                <c:pt idx="0">
                  <c:v>Dominican Republic</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offset_cumulative_50!$CR$53:$DV$53</c:f>
              <c:numCache>
                <c:formatCode>General</c:formatCode>
                <c:ptCount val="31"/>
                <c:pt idx="0">
                  <c:v>72</c:v>
                </c:pt>
                <c:pt idx="1">
                  <c:v>112</c:v>
                </c:pt>
                <c:pt idx="2">
                  <c:v>202</c:v>
                </c:pt>
                <c:pt idx="3">
                  <c:v>245</c:v>
                </c:pt>
                <c:pt idx="4">
                  <c:v>312</c:v>
                </c:pt>
                <c:pt idx="5">
                  <c:v>392</c:v>
                </c:pt>
                <c:pt idx="6">
                  <c:v>488</c:v>
                </c:pt>
                <c:pt idx="7">
                  <c:v>581</c:v>
                </c:pt>
                <c:pt idx="8">
                  <c:v>719</c:v>
                </c:pt>
                <c:pt idx="9">
                  <c:v>859</c:v>
                </c:pt>
                <c:pt idx="10">
                  <c:v>901</c:v>
                </c:pt>
                <c:pt idx="11">
                  <c:v>1109</c:v>
                </c:pt>
                <c:pt idx="12">
                  <c:v>1284</c:v>
                </c:pt>
                <c:pt idx="13">
                  <c:v>1380</c:v>
                </c:pt>
                <c:pt idx="14">
                  <c:v>1488</c:v>
                </c:pt>
                <c:pt idx="15">
                  <c:v>1488</c:v>
                </c:pt>
                <c:pt idx="16">
                  <c:v>1745</c:v>
                </c:pt>
                <c:pt idx="17">
                  <c:v>1828</c:v>
                </c:pt>
                <c:pt idx="18">
                  <c:v>1956</c:v>
                </c:pt>
                <c:pt idx="19">
                  <c:v>2111</c:v>
                </c:pt>
                <c:pt idx="20">
                  <c:v>2349</c:v>
                </c:pt>
                <c:pt idx="21">
                  <c:v>2620</c:v>
                </c:pt>
                <c:pt idx="22">
                  <c:v>2759</c:v>
                </c:pt>
                <c:pt idx="23">
                  <c:v>2967</c:v>
                </c:pt>
                <c:pt idx="24">
                  <c:v>3167</c:v>
                </c:pt>
                <c:pt idx="25">
                  <c:v>3286</c:v>
                </c:pt>
                <c:pt idx="26">
                  <c:v>3614</c:v>
                </c:pt>
                <c:pt idx="27">
                  <c:v>3755</c:v>
                </c:pt>
                <c:pt idx="28">
                  <c:v>4126</c:v>
                </c:pt>
                <c:pt idx="29">
                  <c:v>4335</c:v>
                </c:pt>
                <c:pt idx="30">
                  <c:v>4680</c:v>
                </c:pt>
              </c:numCache>
            </c:numRef>
          </c:val>
          <c:smooth val="0"/>
          <c:extLst>
            <c:ext xmlns:c16="http://schemas.microsoft.com/office/drawing/2014/chart" uri="{C3380CC4-5D6E-409C-BE32-E72D297353CC}">
              <c16:uniqueId val="{00000032-35A3-864A-9361-8CEF910BA3B6}"/>
            </c:ext>
          </c:extLst>
        </c:ser>
        <c:ser>
          <c:idx val="51"/>
          <c:order val="51"/>
          <c:tx>
            <c:strRef>
              <c:f>offset_cumulative_50!$CQ$54</c:f>
              <c:strCache>
                <c:ptCount val="1"/>
                <c:pt idx="0">
                  <c:v>Ecuador</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offset_cumulative_50!$CR$54:$DV$54</c:f>
              <c:numCache>
                <c:formatCode>General</c:formatCode>
                <c:ptCount val="31"/>
                <c:pt idx="0">
                  <c:v>58</c:v>
                </c:pt>
                <c:pt idx="1">
                  <c:v>111</c:v>
                </c:pt>
                <c:pt idx="2">
                  <c:v>199</c:v>
                </c:pt>
                <c:pt idx="3">
                  <c:v>367</c:v>
                </c:pt>
                <c:pt idx="4">
                  <c:v>506</c:v>
                </c:pt>
                <c:pt idx="5">
                  <c:v>789</c:v>
                </c:pt>
                <c:pt idx="6">
                  <c:v>981</c:v>
                </c:pt>
                <c:pt idx="7">
                  <c:v>1082</c:v>
                </c:pt>
                <c:pt idx="8">
                  <c:v>1173</c:v>
                </c:pt>
                <c:pt idx="9">
                  <c:v>1403</c:v>
                </c:pt>
                <c:pt idx="10">
                  <c:v>1595</c:v>
                </c:pt>
                <c:pt idx="11">
                  <c:v>1823</c:v>
                </c:pt>
                <c:pt idx="12">
                  <c:v>1924</c:v>
                </c:pt>
                <c:pt idx="13">
                  <c:v>1962</c:v>
                </c:pt>
                <c:pt idx="14">
                  <c:v>2240</c:v>
                </c:pt>
                <c:pt idx="15">
                  <c:v>2748</c:v>
                </c:pt>
                <c:pt idx="16">
                  <c:v>3163</c:v>
                </c:pt>
                <c:pt idx="17">
                  <c:v>3368</c:v>
                </c:pt>
                <c:pt idx="18">
                  <c:v>3465</c:v>
                </c:pt>
                <c:pt idx="19">
                  <c:v>3646</c:v>
                </c:pt>
                <c:pt idx="20">
                  <c:v>3747</c:v>
                </c:pt>
                <c:pt idx="21">
                  <c:v>3747</c:v>
                </c:pt>
                <c:pt idx="22">
                  <c:v>4450</c:v>
                </c:pt>
                <c:pt idx="23">
                  <c:v>4965</c:v>
                </c:pt>
                <c:pt idx="24">
                  <c:v>7161</c:v>
                </c:pt>
                <c:pt idx="25">
                  <c:v>7257</c:v>
                </c:pt>
                <c:pt idx="26">
                  <c:v>7466</c:v>
                </c:pt>
                <c:pt idx="27">
                  <c:v>7529</c:v>
                </c:pt>
                <c:pt idx="28">
                  <c:v>7603</c:v>
                </c:pt>
                <c:pt idx="29">
                  <c:v>7858</c:v>
                </c:pt>
                <c:pt idx="30">
                  <c:v>8225</c:v>
                </c:pt>
              </c:numCache>
            </c:numRef>
          </c:val>
          <c:smooth val="0"/>
          <c:extLst>
            <c:ext xmlns:c16="http://schemas.microsoft.com/office/drawing/2014/chart" uri="{C3380CC4-5D6E-409C-BE32-E72D297353CC}">
              <c16:uniqueId val="{00000033-35A3-864A-9361-8CEF910BA3B6}"/>
            </c:ext>
          </c:extLst>
        </c:ser>
        <c:ser>
          <c:idx val="52"/>
          <c:order val="52"/>
          <c:tx>
            <c:strRef>
              <c:f>offset_cumulative_50!$CQ$55</c:f>
              <c:strCache>
                <c:ptCount val="1"/>
                <c:pt idx="0">
                  <c:v>Egypt</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offset_cumulative_50!$CR$55:$DV$55</c:f>
              <c:numCache>
                <c:formatCode>General</c:formatCode>
                <c:ptCount val="31"/>
                <c:pt idx="0">
                  <c:v>55</c:v>
                </c:pt>
                <c:pt idx="1">
                  <c:v>59</c:v>
                </c:pt>
                <c:pt idx="2">
                  <c:v>60</c:v>
                </c:pt>
                <c:pt idx="3">
                  <c:v>67</c:v>
                </c:pt>
                <c:pt idx="4">
                  <c:v>80</c:v>
                </c:pt>
                <c:pt idx="5">
                  <c:v>109</c:v>
                </c:pt>
                <c:pt idx="6">
                  <c:v>110</c:v>
                </c:pt>
                <c:pt idx="7">
                  <c:v>150</c:v>
                </c:pt>
                <c:pt idx="8">
                  <c:v>196</c:v>
                </c:pt>
                <c:pt idx="9">
                  <c:v>196</c:v>
                </c:pt>
                <c:pt idx="10">
                  <c:v>256</c:v>
                </c:pt>
                <c:pt idx="11">
                  <c:v>285</c:v>
                </c:pt>
                <c:pt idx="12">
                  <c:v>294</c:v>
                </c:pt>
                <c:pt idx="13">
                  <c:v>327</c:v>
                </c:pt>
                <c:pt idx="14">
                  <c:v>366</c:v>
                </c:pt>
                <c:pt idx="15">
                  <c:v>402</c:v>
                </c:pt>
                <c:pt idx="16">
                  <c:v>456</c:v>
                </c:pt>
                <c:pt idx="17">
                  <c:v>495</c:v>
                </c:pt>
                <c:pt idx="18">
                  <c:v>536</c:v>
                </c:pt>
                <c:pt idx="19">
                  <c:v>576</c:v>
                </c:pt>
                <c:pt idx="20">
                  <c:v>609</c:v>
                </c:pt>
                <c:pt idx="21">
                  <c:v>656</c:v>
                </c:pt>
                <c:pt idx="22">
                  <c:v>710</c:v>
                </c:pt>
                <c:pt idx="23">
                  <c:v>779</c:v>
                </c:pt>
                <c:pt idx="24">
                  <c:v>865</c:v>
                </c:pt>
                <c:pt idx="25">
                  <c:v>985</c:v>
                </c:pt>
                <c:pt idx="26">
                  <c:v>1070</c:v>
                </c:pt>
                <c:pt idx="27">
                  <c:v>1173</c:v>
                </c:pt>
                <c:pt idx="28">
                  <c:v>1322</c:v>
                </c:pt>
                <c:pt idx="29">
                  <c:v>1450</c:v>
                </c:pt>
                <c:pt idx="30">
                  <c:v>1560</c:v>
                </c:pt>
              </c:numCache>
            </c:numRef>
          </c:val>
          <c:smooth val="0"/>
          <c:extLst>
            <c:ext xmlns:c16="http://schemas.microsoft.com/office/drawing/2014/chart" uri="{C3380CC4-5D6E-409C-BE32-E72D297353CC}">
              <c16:uniqueId val="{00000034-35A3-864A-9361-8CEF910BA3B6}"/>
            </c:ext>
          </c:extLst>
        </c:ser>
        <c:ser>
          <c:idx val="53"/>
          <c:order val="53"/>
          <c:tx>
            <c:strRef>
              <c:f>offset_cumulative_50!$CQ$56</c:f>
              <c:strCache>
                <c:ptCount val="1"/>
                <c:pt idx="0">
                  <c:v>El Salvador</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offset_cumulative_50!$CR$56:$DV$56</c:f>
            </c:numRef>
          </c:val>
          <c:smooth val="0"/>
          <c:extLst>
            <c:ext xmlns:c16="http://schemas.microsoft.com/office/drawing/2014/chart" uri="{C3380CC4-5D6E-409C-BE32-E72D297353CC}">
              <c16:uniqueId val="{00000035-35A3-864A-9361-8CEF910BA3B6}"/>
            </c:ext>
          </c:extLst>
        </c:ser>
        <c:ser>
          <c:idx val="54"/>
          <c:order val="54"/>
          <c:tx>
            <c:strRef>
              <c:f>offset_cumulative_50!$CQ$57</c:f>
              <c:strCache>
                <c:ptCount val="1"/>
                <c:pt idx="0">
                  <c:v>Equatorial Guinea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offset_cumulative_50!$CR$57:$DV$57</c:f>
            </c:numRef>
          </c:val>
          <c:smooth val="0"/>
          <c:extLst>
            <c:ext xmlns:c16="http://schemas.microsoft.com/office/drawing/2014/chart" uri="{C3380CC4-5D6E-409C-BE32-E72D297353CC}">
              <c16:uniqueId val="{00000036-35A3-864A-9361-8CEF910BA3B6}"/>
            </c:ext>
          </c:extLst>
        </c:ser>
        <c:ser>
          <c:idx val="55"/>
          <c:order val="55"/>
          <c:tx>
            <c:strRef>
              <c:f>offset_cumulative_50!$CQ$58</c:f>
              <c:strCache>
                <c:ptCount val="1"/>
                <c:pt idx="0">
                  <c:v>Eritrea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offset_cumulative_50!$CR$58:$DV$58</c:f>
            </c:numRef>
          </c:val>
          <c:smooth val="0"/>
          <c:extLst>
            <c:ext xmlns:c16="http://schemas.microsoft.com/office/drawing/2014/chart" uri="{C3380CC4-5D6E-409C-BE32-E72D297353CC}">
              <c16:uniqueId val="{00000037-35A3-864A-9361-8CEF910BA3B6}"/>
            </c:ext>
          </c:extLst>
        </c:ser>
        <c:ser>
          <c:idx val="56"/>
          <c:order val="56"/>
          <c:tx>
            <c:strRef>
              <c:f>offset_cumulative_50!$CQ$59</c:f>
              <c:strCache>
                <c:ptCount val="1"/>
                <c:pt idx="0">
                  <c:v>Estonia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offset_cumulative_50!$CR$59:$DV$59</c:f>
              <c:numCache>
                <c:formatCode>General</c:formatCode>
                <c:ptCount val="31"/>
                <c:pt idx="0">
                  <c:v>79</c:v>
                </c:pt>
                <c:pt idx="1">
                  <c:v>115</c:v>
                </c:pt>
                <c:pt idx="2">
                  <c:v>171</c:v>
                </c:pt>
                <c:pt idx="3">
                  <c:v>205</c:v>
                </c:pt>
                <c:pt idx="4">
                  <c:v>225</c:v>
                </c:pt>
                <c:pt idx="5">
                  <c:v>258</c:v>
                </c:pt>
                <c:pt idx="6">
                  <c:v>267</c:v>
                </c:pt>
                <c:pt idx="7">
                  <c:v>283</c:v>
                </c:pt>
                <c:pt idx="8">
                  <c:v>306</c:v>
                </c:pt>
                <c:pt idx="9">
                  <c:v>326</c:v>
                </c:pt>
                <c:pt idx="10">
                  <c:v>352</c:v>
                </c:pt>
                <c:pt idx="11">
                  <c:v>369</c:v>
                </c:pt>
                <c:pt idx="12">
                  <c:v>404</c:v>
                </c:pt>
                <c:pt idx="13">
                  <c:v>538</c:v>
                </c:pt>
                <c:pt idx="14">
                  <c:v>575</c:v>
                </c:pt>
                <c:pt idx="15">
                  <c:v>645</c:v>
                </c:pt>
                <c:pt idx="16">
                  <c:v>679</c:v>
                </c:pt>
                <c:pt idx="17">
                  <c:v>715</c:v>
                </c:pt>
                <c:pt idx="18">
                  <c:v>745</c:v>
                </c:pt>
                <c:pt idx="19">
                  <c:v>779</c:v>
                </c:pt>
                <c:pt idx="20">
                  <c:v>858</c:v>
                </c:pt>
                <c:pt idx="21">
                  <c:v>961</c:v>
                </c:pt>
                <c:pt idx="22">
                  <c:v>1039</c:v>
                </c:pt>
                <c:pt idx="23">
                  <c:v>1097</c:v>
                </c:pt>
                <c:pt idx="24">
                  <c:v>1108</c:v>
                </c:pt>
                <c:pt idx="25">
                  <c:v>1149</c:v>
                </c:pt>
                <c:pt idx="26">
                  <c:v>1185</c:v>
                </c:pt>
                <c:pt idx="27">
                  <c:v>1207</c:v>
                </c:pt>
                <c:pt idx="28">
                  <c:v>1258</c:v>
                </c:pt>
                <c:pt idx="29">
                  <c:v>1304</c:v>
                </c:pt>
                <c:pt idx="30">
                  <c:v>1309</c:v>
                </c:pt>
              </c:numCache>
            </c:numRef>
          </c:val>
          <c:smooth val="0"/>
          <c:extLst>
            <c:ext xmlns:c16="http://schemas.microsoft.com/office/drawing/2014/chart" uri="{C3380CC4-5D6E-409C-BE32-E72D297353CC}">
              <c16:uniqueId val="{00000038-35A3-864A-9361-8CEF910BA3B6}"/>
            </c:ext>
          </c:extLst>
        </c:ser>
        <c:ser>
          <c:idx val="57"/>
          <c:order val="57"/>
          <c:tx>
            <c:strRef>
              <c:f>offset_cumulative_50!$CQ$60</c:f>
              <c:strCache>
                <c:ptCount val="1"/>
                <c:pt idx="0">
                  <c:v>Eswatini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offset_cumulative_50!$CR$60:$DV$60</c:f>
            </c:numRef>
          </c:val>
          <c:smooth val="0"/>
          <c:extLst>
            <c:ext xmlns:c16="http://schemas.microsoft.com/office/drawing/2014/chart" uri="{C3380CC4-5D6E-409C-BE32-E72D297353CC}">
              <c16:uniqueId val="{00000039-35A3-864A-9361-8CEF910BA3B6}"/>
            </c:ext>
          </c:extLst>
        </c:ser>
        <c:ser>
          <c:idx val="58"/>
          <c:order val="58"/>
          <c:tx>
            <c:strRef>
              <c:f>offset_cumulative_50!$CQ$61</c:f>
              <c:strCache>
                <c:ptCount val="1"/>
                <c:pt idx="0">
                  <c:v>Ethiopia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offset_cumulative_50!$CR$61:$DV$61</c:f>
            </c:numRef>
          </c:val>
          <c:smooth val="0"/>
          <c:extLst>
            <c:ext xmlns:c16="http://schemas.microsoft.com/office/drawing/2014/chart" uri="{C3380CC4-5D6E-409C-BE32-E72D297353CC}">
              <c16:uniqueId val="{0000003A-35A3-864A-9361-8CEF910BA3B6}"/>
            </c:ext>
          </c:extLst>
        </c:ser>
        <c:ser>
          <c:idx val="59"/>
          <c:order val="59"/>
          <c:tx>
            <c:strRef>
              <c:f>offset_cumulative_50!$CQ$62</c:f>
              <c:strCache>
                <c:ptCount val="1"/>
                <c:pt idx="0">
                  <c:v>Fiji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offset_cumulative_50!$CR$62:$DV$62</c:f>
            </c:numRef>
          </c:val>
          <c:smooth val="0"/>
          <c:extLst>
            <c:ext xmlns:c16="http://schemas.microsoft.com/office/drawing/2014/chart" uri="{C3380CC4-5D6E-409C-BE32-E72D297353CC}">
              <c16:uniqueId val="{0000003B-35A3-864A-9361-8CEF910BA3B6}"/>
            </c:ext>
          </c:extLst>
        </c:ser>
        <c:ser>
          <c:idx val="60"/>
          <c:order val="60"/>
          <c:tx>
            <c:strRef>
              <c:f>offset_cumulative_50!$CQ$63</c:f>
              <c:strCache>
                <c:ptCount val="1"/>
                <c:pt idx="0">
                  <c:v>Finland</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offset_cumulative_50!$CR$63:$DV$63</c:f>
              <c:numCache>
                <c:formatCode>General</c:formatCode>
                <c:ptCount val="31"/>
                <c:pt idx="0">
                  <c:v>59</c:v>
                </c:pt>
                <c:pt idx="1">
                  <c:v>59</c:v>
                </c:pt>
                <c:pt idx="2">
                  <c:v>155</c:v>
                </c:pt>
                <c:pt idx="3">
                  <c:v>225</c:v>
                </c:pt>
                <c:pt idx="4">
                  <c:v>244</c:v>
                </c:pt>
                <c:pt idx="5">
                  <c:v>277</c:v>
                </c:pt>
                <c:pt idx="6">
                  <c:v>321</c:v>
                </c:pt>
                <c:pt idx="7">
                  <c:v>336</c:v>
                </c:pt>
                <c:pt idx="8">
                  <c:v>400</c:v>
                </c:pt>
                <c:pt idx="9">
                  <c:v>450</c:v>
                </c:pt>
                <c:pt idx="10">
                  <c:v>523</c:v>
                </c:pt>
                <c:pt idx="11">
                  <c:v>626</c:v>
                </c:pt>
                <c:pt idx="12">
                  <c:v>700</c:v>
                </c:pt>
                <c:pt idx="13">
                  <c:v>792</c:v>
                </c:pt>
                <c:pt idx="14">
                  <c:v>880</c:v>
                </c:pt>
                <c:pt idx="15">
                  <c:v>958</c:v>
                </c:pt>
                <c:pt idx="16">
                  <c:v>1041</c:v>
                </c:pt>
                <c:pt idx="17">
                  <c:v>1167</c:v>
                </c:pt>
                <c:pt idx="18">
                  <c:v>1240</c:v>
                </c:pt>
                <c:pt idx="19">
                  <c:v>1352</c:v>
                </c:pt>
                <c:pt idx="20">
                  <c:v>1418</c:v>
                </c:pt>
                <c:pt idx="21">
                  <c:v>1446</c:v>
                </c:pt>
                <c:pt idx="22">
                  <c:v>1518</c:v>
                </c:pt>
                <c:pt idx="23">
                  <c:v>1615</c:v>
                </c:pt>
                <c:pt idx="24">
                  <c:v>1882</c:v>
                </c:pt>
                <c:pt idx="25">
                  <c:v>1927</c:v>
                </c:pt>
                <c:pt idx="26">
                  <c:v>2176</c:v>
                </c:pt>
                <c:pt idx="27">
                  <c:v>2308</c:v>
                </c:pt>
                <c:pt idx="28">
                  <c:v>2487</c:v>
                </c:pt>
                <c:pt idx="29">
                  <c:v>2605</c:v>
                </c:pt>
                <c:pt idx="30">
                  <c:v>2769</c:v>
                </c:pt>
              </c:numCache>
            </c:numRef>
          </c:val>
          <c:smooth val="0"/>
          <c:extLst>
            <c:ext xmlns:c16="http://schemas.microsoft.com/office/drawing/2014/chart" uri="{C3380CC4-5D6E-409C-BE32-E72D297353CC}">
              <c16:uniqueId val="{0000003C-35A3-864A-9361-8CEF910BA3B6}"/>
            </c:ext>
          </c:extLst>
        </c:ser>
        <c:ser>
          <c:idx val="61"/>
          <c:order val="61"/>
          <c:tx>
            <c:strRef>
              <c:f>offset_cumulative_50!$CQ$64</c:f>
              <c:strCache>
                <c:ptCount val="1"/>
                <c:pt idx="0">
                  <c:v>France</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offset_cumulative_50!$CR$64:$DV$64</c:f>
              <c:numCache>
                <c:formatCode>General</c:formatCode>
                <c:ptCount val="31"/>
                <c:pt idx="0">
                  <c:v>57</c:v>
                </c:pt>
                <c:pt idx="1">
                  <c:v>100</c:v>
                </c:pt>
                <c:pt idx="2">
                  <c:v>130</c:v>
                </c:pt>
                <c:pt idx="3">
                  <c:v>191</c:v>
                </c:pt>
                <c:pt idx="4">
                  <c:v>204</c:v>
                </c:pt>
                <c:pt idx="5">
                  <c:v>288</c:v>
                </c:pt>
                <c:pt idx="6">
                  <c:v>380</c:v>
                </c:pt>
                <c:pt idx="7">
                  <c:v>656</c:v>
                </c:pt>
                <c:pt idx="8">
                  <c:v>959</c:v>
                </c:pt>
                <c:pt idx="9">
                  <c:v>1136</c:v>
                </c:pt>
                <c:pt idx="10">
                  <c:v>1219</c:v>
                </c:pt>
                <c:pt idx="11">
                  <c:v>1794</c:v>
                </c:pt>
                <c:pt idx="12">
                  <c:v>2293</c:v>
                </c:pt>
                <c:pt idx="13">
                  <c:v>2293</c:v>
                </c:pt>
                <c:pt idx="14">
                  <c:v>3681</c:v>
                </c:pt>
                <c:pt idx="15">
                  <c:v>4496</c:v>
                </c:pt>
                <c:pt idx="16">
                  <c:v>4532</c:v>
                </c:pt>
                <c:pt idx="17">
                  <c:v>6683</c:v>
                </c:pt>
                <c:pt idx="18">
                  <c:v>7715</c:v>
                </c:pt>
                <c:pt idx="19">
                  <c:v>9124</c:v>
                </c:pt>
                <c:pt idx="20">
                  <c:v>10970</c:v>
                </c:pt>
                <c:pt idx="21">
                  <c:v>12758</c:v>
                </c:pt>
                <c:pt idx="22">
                  <c:v>14463</c:v>
                </c:pt>
                <c:pt idx="23">
                  <c:v>16243</c:v>
                </c:pt>
                <c:pt idx="24">
                  <c:v>20123</c:v>
                </c:pt>
                <c:pt idx="25">
                  <c:v>22622</c:v>
                </c:pt>
                <c:pt idx="26">
                  <c:v>25600</c:v>
                </c:pt>
                <c:pt idx="27">
                  <c:v>29551</c:v>
                </c:pt>
                <c:pt idx="28">
                  <c:v>33402</c:v>
                </c:pt>
                <c:pt idx="29">
                  <c:v>38105</c:v>
                </c:pt>
                <c:pt idx="30">
                  <c:v>40708</c:v>
                </c:pt>
              </c:numCache>
            </c:numRef>
          </c:val>
          <c:smooth val="0"/>
          <c:extLst>
            <c:ext xmlns:c16="http://schemas.microsoft.com/office/drawing/2014/chart" uri="{C3380CC4-5D6E-409C-BE32-E72D297353CC}">
              <c16:uniqueId val="{0000003D-35A3-864A-9361-8CEF910BA3B6}"/>
            </c:ext>
          </c:extLst>
        </c:ser>
        <c:ser>
          <c:idx val="62"/>
          <c:order val="62"/>
          <c:tx>
            <c:strRef>
              <c:f>offset_cumulative_50!$CQ$65</c:f>
              <c:strCache>
                <c:ptCount val="1"/>
                <c:pt idx="0">
                  <c:v>Gabon</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offset_cumulative_50!$CR$65:$DV$65</c:f>
            </c:numRef>
          </c:val>
          <c:smooth val="0"/>
          <c:extLst>
            <c:ext xmlns:c16="http://schemas.microsoft.com/office/drawing/2014/chart" uri="{C3380CC4-5D6E-409C-BE32-E72D297353CC}">
              <c16:uniqueId val="{0000003E-35A3-864A-9361-8CEF910BA3B6}"/>
            </c:ext>
          </c:extLst>
        </c:ser>
        <c:ser>
          <c:idx val="63"/>
          <c:order val="63"/>
          <c:tx>
            <c:strRef>
              <c:f>offset_cumulative_50!$CQ$66</c:f>
              <c:strCache>
                <c:ptCount val="1"/>
                <c:pt idx="0">
                  <c:v>Gambia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offset_cumulative_50!$CR$66:$DV$66</c:f>
            </c:numRef>
          </c:val>
          <c:smooth val="0"/>
          <c:extLst>
            <c:ext xmlns:c16="http://schemas.microsoft.com/office/drawing/2014/chart" uri="{C3380CC4-5D6E-409C-BE32-E72D297353CC}">
              <c16:uniqueId val="{0000003F-35A3-864A-9361-8CEF910BA3B6}"/>
            </c:ext>
          </c:extLst>
        </c:ser>
        <c:ser>
          <c:idx val="64"/>
          <c:order val="64"/>
          <c:tx>
            <c:strRef>
              <c:f>offset_cumulative_50!$CQ$67</c:f>
              <c:strCache>
                <c:ptCount val="1"/>
                <c:pt idx="0">
                  <c:v>Georgia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offset_cumulative_50!$CR$67:$DV$67</c:f>
              <c:numCache>
                <c:formatCode>General</c:formatCode>
                <c:ptCount val="31"/>
                <c:pt idx="0">
                  <c:v>54</c:v>
                </c:pt>
                <c:pt idx="1">
                  <c:v>61</c:v>
                </c:pt>
                <c:pt idx="2">
                  <c:v>70</c:v>
                </c:pt>
                <c:pt idx="3">
                  <c:v>75</c:v>
                </c:pt>
                <c:pt idx="4">
                  <c:v>79</c:v>
                </c:pt>
                <c:pt idx="5">
                  <c:v>83</c:v>
                </c:pt>
                <c:pt idx="6">
                  <c:v>90</c:v>
                </c:pt>
                <c:pt idx="7">
                  <c:v>91</c:v>
                </c:pt>
                <c:pt idx="8">
                  <c:v>103</c:v>
                </c:pt>
                <c:pt idx="9">
                  <c:v>110</c:v>
                </c:pt>
                <c:pt idx="10">
                  <c:v>117</c:v>
                </c:pt>
                <c:pt idx="11">
                  <c:v>134</c:v>
                </c:pt>
                <c:pt idx="12">
                  <c:v>155</c:v>
                </c:pt>
                <c:pt idx="13">
                  <c:v>162</c:v>
                </c:pt>
                <c:pt idx="14">
                  <c:v>174</c:v>
                </c:pt>
                <c:pt idx="15">
                  <c:v>188</c:v>
                </c:pt>
                <c:pt idx="16">
                  <c:v>196</c:v>
                </c:pt>
                <c:pt idx="17">
                  <c:v>211</c:v>
                </c:pt>
                <c:pt idx="18">
                  <c:v>218</c:v>
                </c:pt>
                <c:pt idx="19">
                  <c:v>234</c:v>
                </c:pt>
                <c:pt idx="20">
                  <c:v>242</c:v>
                </c:pt>
                <c:pt idx="21">
                  <c:v>257</c:v>
                </c:pt>
                <c:pt idx="22">
                  <c:v>272</c:v>
                </c:pt>
                <c:pt idx="23">
                  <c:v>300</c:v>
                </c:pt>
                <c:pt idx="24">
                  <c:v>306</c:v>
                </c:pt>
                <c:pt idx="25">
                  <c:v>348</c:v>
                </c:pt>
                <c:pt idx="26">
                  <c:v>370</c:v>
                </c:pt>
                <c:pt idx="27">
                  <c:v>388</c:v>
                </c:pt>
                <c:pt idx="28">
                  <c:v>394</c:v>
                </c:pt>
                <c:pt idx="29">
                  <c:v>402</c:v>
                </c:pt>
                <c:pt idx="30">
                  <c:v>408</c:v>
                </c:pt>
              </c:numCache>
            </c:numRef>
          </c:val>
          <c:smooth val="0"/>
          <c:extLst>
            <c:ext xmlns:c16="http://schemas.microsoft.com/office/drawing/2014/chart" uri="{C3380CC4-5D6E-409C-BE32-E72D297353CC}">
              <c16:uniqueId val="{00000040-35A3-864A-9361-8CEF910BA3B6}"/>
            </c:ext>
          </c:extLst>
        </c:ser>
        <c:ser>
          <c:idx val="65"/>
          <c:order val="65"/>
          <c:tx>
            <c:strRef>
              <c:f>offset_cumulative_50!$CQ$68</c:f>
              <c:strCache>
                <c:ptCount val="1"/>
                <c:pt idx="0">
                  <c:v>Germany</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offset_cumulative_50!$CR$68:$DV$68</c:f>
              <c:numCache>
                <c:formatCode>General</c:formatCode>
                <c:ptCount val="31"/>
                <c:pt idx="0">
                  <c:v>79</c:v>
                </c:pt>
                <c:pt idx="1">
                  <c:v>130</c:v>
                </c:pt>
                <c:pt idx="2">
                  <c:v>159</c:v>
                </c:pt>
                <c:pt idx="3">
                  <c:v>196</c:v>
                </c:pt>
                <c:pt idx="4">
                  <c:v>262</c:v>
                </c:pt>
                <c:pt idx="5">
                  <c:v>482</c:v>
                </c:pt>
                <c:pt idx="6">
                  <c:v>670</c:v>
                </c:pt>
                <c:pt idx="7">
                  <c:v>799</c:v>
                </c:pt>
                <c:pt idx="8">
                  <c:v>1040</c:v>
                </c:pt>
                <c:pt idx="9">
                  <c:v>1176</c:v>
                </c:pt>
                <c:pt idx="10">
                  <c:v>1457</c:v>
                </c:pt>
                <c:pt idx="11">
                  <c:v>1908</c:v>
                </c:pt>
                <c:pt idx="12">
                  <c:v>2078</c:v>
                </c:pt>
                <c:pt idx="13">
                  <c:v>3675</c:v>
                </c:pt>
                <c:pt idx="14">
                  <c:v>4585</c:v>
                </c:pt>
                <c:pt idx="15">
                  <c:v>5795</c:v>
                </c:pt>
                <c:pt idx="16">
                  <c:v>7272</c:v>
                </c:pt>
                <c:pt idx="17">
                  <c:v>9257</c:v>
                </c:pt>
                <c:pt idx="18">
                  <c:v>12327</c:v>
                </c:pt>
                <c:pt idx="19">
                  <c:v>15320</c:v>
                </c:pt>
                <c:pt idx="20">
                  <c:v>19848</c:v>
                </c:pt>
                <c:pt idx="21">
                  <c:v>22213</c:v>
                </c:pt>
                <c:pt idx="22">
                  <c:v>24873</c:v>
                </c:pt>
                <c:pt idx="23">
                  <c:v>29056</c:v>
                </c:pt>
                <c:pt idx="24">
                  <c:v>32986</c:v>
                </c:pt>
                <c:pt idx="25">
                  <c:v>37323</c:v>
                </c:pt>
                <c:pt idx="26">
                  <c:v>43938</c:v>
                </c:pt>
                <c:pt idx="27">
                  <c:v>50871</c:v>
                </c:pt>
                <c:pt idx="28">
                  <c:v>57695</c:v>
                </c:pt>
                <c:pt idx="29">
                  <c:v>62095</c:v>
                </c:pt>
                <c:pt idx="30">
                  <c:v>66885</c:v>
                </c:pt>
              </c:numCache>
            </c:numRef>
          </c:val>
          <c:smooth val="0"/>
          <c:extLst>
            <c:ext xmlns:c16="http://schemas.microsoft.com/office/drawing/2014/chart" uri="{C3380CC4-5D6E-409C-BE32-E72D297353CC}">
              <c16:uniqueId val="{00000041-35A3-864A-9361-8CEF910BA3B6}"/>
            </c:ext>
          </c:extLst>
        </c:ser>
        <c:ser>
          <c:idx val="66"/>
          <c:order val="66"/>
          <c:tx>
            <c:strRef>
              <c:f>offset_cumulative_50!$CQ$69</c:f>
              <c:strCache>
                <c:ptCount val="1"/>
                <c:pt idx="0">
                  <c:v>Ghana</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offset_cumulative_50!$CR$69:$DV$69</c:f>
            </c:numRef>
          </c:val>
          <c:smooth val="0"/>
          <c:extLst>
            <c:ext xmlns:c16="http://schemas.microsoft.com/office/drawing/2014/chart" uri="{C3380CC4-5D6E-409C-BE32-E72D297353CC}">
              <c16:uniqueId val="{00000042-35A3-864A-9361-8CEF910BA3B6}"/>
            </c:ext>
          </c:extLst>
        </c:ser>
        <c:ser>
          <c:idx val="67"/>
          <c:order val="67"/>
          <c:tx>
            <c:strRef>
              <c:f>offset_cumulative_50!$CQ$70</c:f>
              <c:strCache>
                <c:ptCount val="1"/>
                <c:pt idx="0">
                  <c:v>Greece</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offset_cumulative_50!$CR$70:$DV$70</c:f>
              <c:numCache>
                <c:formatCode>General</c:formatCode>
                <c:ptCount val="31"/>
                <c:pt idx="0">
                  <c:v>73</c:v>
                </c:pt>
                <c:pt idx="1">
                  <c:v>73</c:v>
                </c:pt>
                <c:pt idx="2">
                  <c:v>89</c:v>
                </c:pt>
                <c:pt idx="3">
                  <c:v>99</c:v>
                </c:pt>
                <c:pt idx="4">
                  <c:v>99</c:v>
                </c:pt>
                <c:pt idx="5">
                  <c:v>190</c:v>
                </c:pt>
                <c:pt idx="6">
                  <c:v>228</c:v>
                </c:pt>
                <c:pt idx="7">
                  <c:v>331</c:v>
                </c:pt>
                <c:pt idx="8">
                  <c:v>331</c:v>
                </c:pt>
                <c:pt idx="9">
                  <c:v>387</c:v>
                </c:pt>
                <c:pt idx="10">
                  <c:v>418</c:v>
                </c:pt>
                <c:pt idx="11">
                  <c:v>418</c:v>
                </c:pt>
                <c:pt idx="12">
                  <c:v>495</c:v>
                </c:pt>
                <c:pt idx="13">
                  <c:v>530</c:v>
                </c:pt>
                <c:pt idx="14">
                  <c:v>624</c:v>
                </c:pt>
                <c:pt idx="15">
                  <c:v>695</c:v>
                </c:pt>
                <c:pt idx="16">
                  <c:v>743</c:v>
                </c:pt>
                <c:pt idx="17">
                  <c:v>821</c:v>
                </c:pt>
                <c:pt idx="18">
                  <c:v>892</c:v>
                </c:pt>
                <c:pt idx="19">
                  <c:v>966</c:v>
                </c:pt>
                <c:pt idx="20">
                  <c:v>1061</c:v>
                </c:pt>
                <c:pt idx="21">
                  <c:v>1156</c:v>
                </c:pt>
                <c:pt idx="22">
                  <c:v>1212</c:v>
                </c:pt>
                <c:pt idx="23">
                  <c:v>1314</c:v>
                </c:pt>
                <c:pt idx="24">
                  <c:v>1415</c:v>
                </c:pt>
                <c:pt idx="25">
                  <c:v>1544</c:v>
                </c:pt>
                <c:pt idx="26">
                  <c:v>1613</c:v>
                </c:pt>
                <c:pt idx="27">
                  <c:v>1673</c:v>
                </c:pt>
                <c:pt idx="28">
                  <c:v>1735</c:v>
                </c:pt>
                <c:pt idx="29">
                  <c:v>1755</c:v>
                </c:pt>
                <c:pt idx="30">
                  <c:v>1832</c:v>
                </c:pt>
              </c:numCache>
            </c:numRef>
          </c:val>
          <c:smooth val="0"/>
          <c:extLst>
            <c:ext xmlns:c16="http://schemas.microsoft.com/office/drawing/2014/chart" uri="{C3380CC4-5D6E-409C-BE32-E72D297353CC}">
              <c16:uniqueId val="{00000043-35A3-864A-9361-8CEF910BA3B6}"/>
            </c:ext>
          </c:extLst>
        </c:ser>
        <c:ser>
          <c:idx val="68"/>
          <c:order val="68"/>
          <c:tx>
            <c:strRef>
              <c:f>offset_cumulative_50!$CQ$71</c:f>
              <c:strCache>
                <c:ptCount val="1"/>
                <c:pt idx="0">
                  <c:v>Greenland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offset_cumulative_50!$CR$71:$DV$71</c:f>
            </c:numRef>
          </c:val>
          <c:smooth val="0"/>
          <c:extLst>
            <c:ext xmlns:c16="http://schemas.microsoft.com/office/drawing/2014/chart" uri="{C3380CC4-5D6E-409C-BE32-E72D297353CC}">
              <c16:uniqueId val="{00000044-35A3-864A-9361-8CEF910BA3B6}"/>
            </c:ext>
          </c:extLst>
        </c:ser>
        <c:ser>
          <c:idx val="69"/>
          <c:order val="69"/>
          <c:tx>
            <c:strRef>
              <c:f>offset_cumulative_50!$CQ$72</c:f>
              <c:strCache>
                <c:ptCount val="1"/>
                <c:pt idx="0">
                  <c:v>Grenada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offset_cumulative_50!$CR$72:$DV$72</c:f>
            </c:numRef>
          </c:val>
          <c:smooth val="0"/>
          <c:extLst>
            <c:ext xmlns:c16="http://schemas.microsoft.com/office/drawing/2014/chart" uri="{C3380CC4-5D6E-409C-BE32-E72D297353CC}">
              <c16:uniqueId val="{00000045-35A3-864A-9361-8CEF910BA3B6}"/>
            </c:ext>
          </c:extLst>
        </c:ser>
        <c:ser>
          <c:idx val="70"/>
          <c:order val="70"/>
          <c:tx>
            <c:strRef>
              <c:f>offset_cumulative_50!$CQ$73</c:f>
              <c:strCache>
                <c:ptCount val="1"/>
                <c:pt idx="0">
                  <c:v>Guatemala</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offset_cumulative_50!$CR$73:$DV$73</c:f>
            </c:numRef>
          </c:val>
          <c:smooth val="0"/>
          <c:extLst>
            <c:ext xmlns:c16="http://schemas.microsoft.com/office/drawing/2014/chart" uri="{C3380CC4-5D6E-409C-BE32-E72D297353CC}">
              <c16:uniqueId val="{00000046-35A3-864A-9361-8CEF910BA3B6}"/>
            </c:ext>
          </c:extLst>
        </c:ser>
        <c:ser>
          <c:idx val="71"/>
          <c:order val="71"/>
          <c:tx>
            <c:strRef>
              <c:f>offset_cumulative_50!$CQ$74</c:f>
              <c:strCache>
                <c:ptCount val="1"/>
                <c:pt idx="0">
                  <c:v>Guinea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offset_cumulative_50!$CR$74:$DV$74</c:f>
            </c:numRef>
          </c:val>
          <c:smooth val="0"/>
          <c:extLst>
            <c:ext xmlns:c16="http://schemas.microsoft.com/office/drawing/2014/chart" uri="{C3380CC4-5D6E-409C-BE32-E72D297353CC}">
              <c16:uniqueId val="{00000047-35A3-864A-9361-8CEF910BA3B6}"/>
            </c:ext>
          </c:extLst>
        </c:ser>
        <c:ser>
          <c:idx val="72"/>
          <c:order val="72"/>
          <c:tx>
            <c:strRef>
              <c:f>offset_cumulative_50!$CQ$75</c:f>
              <c:strCache>
                <c:ptCount val="1"/>
                <c:pt idx="0">
                  <c:v>Guinea-Bissau</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offset_cumulative_50!$CR$75:$DV$75</c:f>
            </c:numRef>
          </c:val>
          <c:smooth val="0"/>
          <c:extLst>
            <c:ext xmlns:c16="http://schemas.microsoft.com/office/drawing/2014/chart" uri="{C3380CC4-5D6E-409C-BE32-E72D297353CC}">
              <c16:uniqueId val="{00000048-35A3-864A-9361-8CEF910BA3B6}"/>
            </c:ext>
          </c:extLst>
        </c:ser>
        <c:ser>
          <c:idx val="73"/>
          <c:order val="73"/>
          <c:tx>
            <c:strRef>
              <c:f>offset_cumulative_50!$CQ$76</c:f>
              <c:strCache>
                <c:ptCount val="1"/>
                <c:pt idx="0">
                  <c:v>Guyana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offset_cumulative_50!$CR$76:$DV$76</c:f>
            </c:numRef>
          </c:val>
          <c:smooth val="0"/>
          <c:extLst>
            <c:ext xmlns:c16="http://schemas.microsoft.com/office/drawing/2014/chart" uri="{C3380CC4-5D6E-409C-BE32-E72D297353CC}">
              <c16:uniqueId val="{00000049-35A3-864A-9361-8CEF910BA3B6}"/>
            </c:ext>
          </c:extLst>
        </c:ser>
        <c:ser>
          <c:idx val="74"/>
          <c:order val="74"/>
          <c:tx>
            <c:strRef>
              <c:f>offset_cumulative_50!$CQ$77</c:f>
              <c:strCache>
                <c:ptCount val="1"/>
                <c:pt idx="0">
                  <c:v>Haiti</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offset_cumulative_50!$CR$77:$DV$77</c:f>
            </c:numRef>
          </c:val>
          <c:smooth val="0"/>
          <c:extLst>
            <c:ext xmlns:c16="http://schemas.microsoft.com/office/drawing/2014/chart" uri="{C3380CC4-5D6E-409C-BE32-E72D297353CC}">
              <c16:uniqueId val="{0000004A-35A3-864A-9361-8CEF910BA3B6}"/>
            </c:ext>
          </c:extLst>
        </c:ser>
        <c:ser>
          <c:idx val="75"/>
          <c:order val="75"/>
          <c:tx>
            <c:strRef>
              <c:f>offset_cumulative_50!$CQ$78</c:f>
              <c:strCache>
                <c:ptCount val="1"/>
                <c:pt idx="0">
                  <c:v>Holy See</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offset_cumulative_50!$CR$78:$DV$78</c:f>
            </c:numRef>
          </c:val>
          <c:smooth val="0"/>
          <c:extLst>
            <c:ext xmlns:c16="http://schemas.microsoft.com/office/drawing/2014/chart" uri="{C3380CC4-5D6E-409C-BE32-E72D297353CC}">
              <c16:uniqueId val="{0000004B-35A3-864A-9361-8CEF910BA3B6}"/>
            </c:ext>
          </c:extLst>
        </c:ser>
        <c:ser>
          <c:idx val="76"/>
          <c:order val="76"/>
          <c:tx>
            <c:strRef>
              <c:f>offset_cumulative_50!$CQ$79</c:f>
              <c:strCache>
                <c:ptCount val="1"/>
                <c:pt idx="0">
                  <c:v>Honduras</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offset_cumulative_50!$CR$79:$DV$79</c:f>
            </c:numRef>
          </c:val>
          <c:smooth val="0"/>
          <c:extLst>
            <c:ext xmlns:c16="http://schemas.microsoft.com/office/drawing/2014/chart" uri="{C3380CC4-5D6E-409C-BE32-E72D297353CC}">
              <c16:uniqueId val="{0000004C-35A3-864A-9361-8CEF910BA3B6}"/>
            </c:ext>
          </c:extLst>
        </c:ser>
        <c:ser>
          <c:idx val="77"/>
          <c:order val="77"/>
          <c:tx>
            <c:strRef>
              <c:f>offset_cumulative_50!$CQ$80</c:f>
              <c:strCache>
                <c:ptCount val="1"/>
                <c:pt idx="0">
                  <c:v>Hungary</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offset_cumulative_50!$CR$80:$DV$80</c:f>
              <c:numCache>
                <c:formatCode>General</c:formatCode>
                <c:ptCount val="31"/>
                <c:pt idx="0">
                  <c:v>50</c:v>
                </c:pt>
                <c:pt idx="1">
                  <c:v>58</c:v>
                </c:pt>
                <c:pt idx="2">
                  <c:v>73</c:v>
                </c:pt>
                <c:pt idx="3">
                  <c:v>85</c:v>
                </c:pt>
                <c:pt idx="4">
                  <c:v>103</c:v>
                </c:pt>
                <c:pt idx="5">
                  <c:v>131</c:v>
                </c:pt>
                <c:pt idx="6">
                  <c:v>167</c:v>
                </c:pt>
                <c:pt idx="7">
                  <c:v>187</c:v>
                </c:pt>
                <c:pt idx="8">
                  <c:v>226</c:v>
                </c:pt>
                <c:pt idx="9">
                  <c:v>261</c:v>
                </c:pt>
                <c:pt idx="10">
                  <c:v>300</c:v>
                </c:pt>
                <c:pt idx="11">
                  <c:v>343</c:v>
                </c:pt>
                <c:pt idx="12">
                  <c:v>408</c:v>
                </c:pt>
                <c:pt idx="13">
                  <c:v>447</c:v>
                </c:pt>
                <c:pt idx="14">
                  <c:v>492</c:v>
                </c:pt>
                <c:pt idx="15">
                  <c:v>525</c:v>
                </c:pt>
                <c:pt idx="16">
                  <c:v>585</c:v>
                </c:pt>
                <c:pt idx="17">
                  <c:v>623</c:v>
                </c:pt>
                <c:pt idx="18">
                  <c:v>678</c:v>
                </c:pt>
                <c:pt idx="19">
                  <c:v>733</c:v>
                </c:pt>
                <c:pt idx="20">
                  <c:v>744</c:v>
                </c:pt>
                <c:pt idx="21">
                  <c:v>817</c:v>
                </c:pt>
                <c:pt idx="22">
                  <c:v>895</c:v>
                </c:pt>
                <c:pt idx="23">
                  <c:v>980</c:v>
                </c:pt>
                <c:pt idx="24">
                  <c:v>1190</c:v>
                </c:pt>
                <c:pt idx="25">
                  <c:v>1310</c:v>
                </c:pt>
                <c:pt idx="26">
                  <c:v>1410</c:v>
                </c:pt>
                <c:pt idx="27">
                  <c:v>1458</c:v>
                </c:pt>
                <c:pt idx="28">
                  <c:v>1512</c:v>
                </c:pt>
                <c:pt idx="29">
                  <c:v>1579</c:v>
                </c:pt>
                <c:pt idx="30">
                  <c:v>1652</c:v>
                </c:pt>
              </c:numCache>
            </c:numRef>
          </c:val>
          <c:smooth val="0"/>
          <c:extLst>
            <c:ext xmlns:c16="http://schemas.microsoft.com/office/drawing/2014/chart" uri="{C3380CC4-5D6E-409C-BE32-E72D297353CC}">
              <c16:uniqueId val="{0000004D-35A3-864A-9361-8CEF910BA3B6}"/>
            </c:ext>
          </c:extLst>
        </c:ser>
        <c:ser>
          <c:idx val="78"/>
          <c:order val="78"/>
          <c:tx>
            <c:strRef>
              <c:f>offset_cumulative_50!$CQ$81</c:f>
              <c:strCache>
                <c:ptCount val="1"/>
                <c:pt idx="0">
                  <c:v>Iceland</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offset_cumulative_50!$CR$81:$DV$81</c:f>
              <c:numCache>
                <c:formatCode>General</c:formatCode>
                <c:ptCount val="31"/>
                <c:pt idx="0">
                  <c:v>50</c:v>
                </c:pt>
                <c:pt idx="1">
                  <c:v>50</c:v>
                </c:pt>
                <c:pt idx="2">
                  <c:v>58</c:v>
                </c:pt>
                <c:pt idx="3">
                  <c:v>69</c:v>
                </c:pt>
                <c:pt idx="4">
                  <c:v>85</c:v>
                </c:pt>
                <c:pt idx="5">
                  <c:v>103</c:v>
                </c:pt>
                <c:pt idx="6">
                  <c:v>134</c:v>
                </c:pt>
                <c:pt idx="7">
                  <c:v>156</c:v>
                </c:pt>
                <c:pt idx="8">
                  <c:v>171</c:v>
                </c:pt>
                <c:pt idx="9">
                  <c:v>180</c:v>
                </c:pt>
                <c:pt idx="10">
                  <c:v>220</c:v>
                </c:pt>
                <c:pt idx="11">
                  <c:v>250</c:v>
                </c:pt>
                <c:pt idx="12">
                  <c:v>330</c:v>
                </c:pt>
                <c:pt idx="13">
                  <c:v>409</c:v>
                </c:pt>
                <c:pt idx="14">
                  <c:v>473</c:v>
                </c:pt>
                <c:pt idx="15">
                  <c:v>568</c:v>
                </c:pt>
                <c:pt idx="16">
                  <c:v>588</c:v>
                </c:pt>
                <c:pt idx="17">
                  <c:v>648</c:v>
                </c:pt>
                <c:pt idx="18">
                  <c:v>737</c:v>
                </c:pt>
                <c:pt idx="19">
                  <c:v>802</c:v>
                </c:pt>
                <c:pt idx="20">
                  <c:v>890</c:v>
                </c:pt>
                <c:pt idx="21">
                  <c:v>963</c:v>
                </c:pt>
                <c:pt idx="22">
                  <c:v>1020</c:v>
                </c:pt>
                <c:pt idx="23">
                  <c:v>1086</c:v>
                </c:pt>
                <c:pt idx="24">
                  <c:v>1135</c:v>
                </c:pt>
                <c:pt idx="25">
                  <c:v>1220</c:v>
                </c:pt>
                <c:pt idx="26">
                  <c:v>1319</c:v>
                </c:pt>
                <c:pt idx="27">
                  <c:v>1364</c:v>
                </c:pt>
                <c:pt idx="28">
                  <c:v>1417</c:v>
                </c:pt>
                <c:pt idx="29">
                  <c:v>1486</c:v>
                </c:pt>
                <c:pt idx="30">
                  <c:v>1562</c:v>
                </c:pt>
              </c:numCache>
            </c:numRef>
          </c:val>
          <c:smooth val="0"/>
          <c:extLst>
            <c:ext xmlns:c16="http://schemas.microsoft.com/office/drawing/2014/chart" uri="{C3380CC4-5D6E-409C-BE32-E72D297353CC}">
              <c16:uniqueId val="{0000004E-35A3-864A-9361-8CEF910BA3B6}"/>
            </c:ext>
          </c:extLst>
        </c:ser>
        <c:ser>
          <c:idx val="79"/>
          <c:order val="79"/>
          <c:tx>
            <c:strRef>
              <c:f>offset_cumulative_50!$CQ$82</c:f>
              <c:strCache>
                <c:ptCount val="1"/>
                <c:pt idx="0">
                  <c:v>India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offset_cumulative_50!$CR$82:$DV$82</c:f>
              <c:numCache>
                <c:formatCode>General</c:formatCode>
                <c:ptCount val="31"/>
                <c:pt idx="0">
                  <c:v>56</c:v>
                </c:pt>
                <c:pt idx="1">
                  <c:v>62</c:v>
                </c:pt>
                <c:pt idx="2">
                  <c:v>73</c:v>
                </c:pt>
                <c:pt idx="3">
                  <c:v>82</c:v>
                </c:pt>
                <c:pt idx="4">
                  <c:v>102</c:v>
                </c:pt>
                <c:pt idx="5">
                  <c:v>113</c:v>
                </c:pt>
                <c:pt idx="6">
                  <c:v>119</c:v>
                </c:pt>
                <c:pt idx="7">
                  <c:v>142</c:v>
                </c:pt>
                <c:pt idx="8">
                  <c:v>156</c:v>
                </c:pt>
                <c:pt idx="9">
                  <c:v>194</c:v>
                </c:pt>
                <c:pt idx="10">
                  <c:v>244</c:v>
                </c:pt>
                <c:pt idx="11">
                  <c:v>330</c:v>
                </c:pt>
                <c:pt idx="12">
                  <c:v>396</c:v>
                </c:pt>
                <c:pt idx="13">
                  <c:v>499</c:v>
                </c:pt>
                <c:pt idx="14">
                  <c:v>536</c:v>
                </c:pt>
                <c:pt idx="15">
                  <c:v>657</c:v>
                </c:pt>
                <c:pt idx="16">
                  <c:v>727</c:v>
                </c:pt>
                <c:pt idx="17">
                  <c:v>887</c:v>
                </c:pt>
                <c:pt idx="18">
                  <c:v>987</c:v>
                </c:pt>
                <c:pt idx="19">
                  <c:v>1024</c:v>
                </c:pt>
                <c:pt idx="20">
                  <c:v>1251</c:v>
                </c:pt>
                <c:pt idx="21">
                  <c:v>1397</c:v>
                </c:pt>
                <c:pt idx="22">
                  <c:v>1998</c:v>
                </c:pt>
                <c:pt idx="23">
                  <c:v>2543</c:v>
                </c:pt>
                <c:pt idx="24">
                  <c:v>2567</c:v>
                </c:pt>
                <c:pt idx="25">
                  <c:v>3082</c:v>
                </c:pt>
                <c:pt idx="26">
                  <c:v>3588</c:v>
                </c:pt>
                <c:pt idx="27">
                  <c:v>4778</c:v>
                </c:pt>
                <c:pt idx="28">
                  <c:v>5311</c:v>
                </c:pt>
                <c:pt idx="29">
                  <c:v>5916</c:v>
                </c:pt>
                <c:pt idx="30">
                  <c:v>6725</c:v>
                </c:pt>
              </c:numCache>
            </c:numRef>
          </c:val>
          <c:smooth val="0"/>
          <c:extLst>
            <c:ext xmlns:c16="http://schemas.microsoft.com/office/drawing/2014/chart" uri="{C3380CC4-5D6E-409C-BE32-E72D297353CC}">
              <c16:uniqueId val="{0000004F-35A3-864A-9361-8CEF910BA3B6}"/>
            </c:ext>
          </c:extLst>
        </c:ser>
        <c:ser>
          <c:idx val="80"/>
          <c:order val="80"/>
          <c:tx>
            <c:strRef>
              <c:f>offset_cumulative_50!$CQ$83</c:f>
              <c:strCache>
                <c:ptCount val="1"/>
                <c:pt idx="0">
                  <c:v>Indonesia</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offset_cumulative_50!$CR$83:$DV$83</c:f>
              <c:numCache>
                <c:formatCode>General</c:formatCode>
                <c:ptCount val="31"/>
                <c:pt idx="0">
                  <c:v>69</c:v>
                </c:pt>
                <c:pt idx="1">
                  <c:v>96</c:v>
                </c:pt>
                <c:pt idx="2">
                  <c:v>117</c:v>
                </c:pt>
                <c:pt idx="3">
                  <c:v>134</c:v>
                </c:pt>
                <c:pt idx="4">
                  <c:v>172</c:v>
                </c:pt>
                <c:pt idx="5">
                  <c:v>227</c:v>
                </c:pt>
                <c:pt idx="6">
                  <c:v>311</c:v>
                </c:pt>
                <c:pt idx="7">
                  <c:v>369</c:v>
                </c:pt>
                <c:pt idx="8">
                  <c:v>450</c:v>
                </c:pt>
                <c:pt idx="9">
                  <c:v>514</c:v>
                </c:pt>
                <c:pt idx="10">
                  <c:v>579</c:v>
                </c:pt>
                <c:pt idx="11">
                  <c:v>686</c:v>
                </c:pt>
                <c:pt idx="12">
                  <c:v>790</c:v>
                </c:pt>
                <c:pt idx="13">
                  <c:v>893</c:v>
                </c:pt>
                <c:pt idx="14">
                  <c:v>1046</c:v>
                </c:pt>
                <c:pt idx="15">
                  <c:v>1155</c:v>
                </c:pt>
                <c:pt idx="16">
                  <c:v>1285</c:v>
                </c:pt>
                <c:pt idx="17">
                  <c:v>1414</c:v>
                </c:pt>
                <c:pt idx="18">
                  <c:v>1528</c:v>
                </c:pt>
                <c:pt idx="19">
                  <c:v>1677</c:v>
                </c:pt>
                <c:pt idx="20">
                  <c:v>1790</c:v>
                </c:pt>
                <c:pt idx="21">
                  <c:v>1986</c:v>
                </c:pt>
                <c:pt idx="22">
                  <c:v>2092</c:v>
                </c:pt>
                <c:pt idx="23">
                  <c:v>2273</c:v>
                </c:pt>
                <c:pt idx="24">
                  <c:v>2491</c:v>
                </c:pt>
                <c:pt idx="25">
                  <c:v>2738</c:v>
                </c:pt>
                <c:pt idx="26">
                  <c:v>2956</c:v>
                </c:pt>
                <c:pt idx="27">
                  <c:v>3293</c:v>
                </c:pt>
                <c:pt idx="28">
                  <c:v>3512</c:v>
                </c:pt>
                <c:pt idx="29">
                  <c:v>3842</c:v>
                </c:pt>
                <c:pt idx="30">
                  <c:v>4241</c:v>
                </c:pt>
              </c:numCache>
            </c:numRef>
          </c:val>
          <c:smooth val="0"/>
          <c:extLst>
            <c:ext xmlns:c16="http://schemas.microsoft.com/office/drawing/2014/chart" uri="{C3380CC4-5D6E-409C-BE32-E72D297353CC}">
              <c16:uniqueId val="{00000050-35A3-864A-9361-8CEF910BA3B6}"/>
            </c:ext>
          </c:extLst>
        </c:ser>
        <c:ser>
          <c:idx val="81"/>
          <c:order val="81"/>
          <c:tx>
            <c:strRef>
              <c:f>offset_cumulative_50!$CQ$84</c:f>
              <c:strCache>
                <c:ptCount val="1"/>
                <c:pt idx="0">
                  <c:v>Iran</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offset_cumulative_50!$CR$84:$DV$84</c:f>
              <c:numCache>
                <c:formatCode>General</c:formatCode>
                <c:ptCount val="31"/>
                <c:pt idx="0">
                  <c:v>61</c:v>
                </c:pt>
                <c:pt idx="1">
                  <c:v>95</c:v>
                </c:pt>
                <c:pt idx="2">
                  <c:v>139</c:v>
                </c:pt>
                <c:pt idx="3">
                  <c:v>245</c:v>
                </c:pt>
                <c:pt idx="4">
                  <c:v>388</c:v>
                </c:pt>
                <c:pt idx="5">
                  <c:v>593</c:v>
                </c:pt>
                <c:pt idx="6">
                  <c:v>978</c:v>
                </c:pt>
                <c:pt idx="7">
                  <c:v>1501</c:v>
                </c:pt>
                <c:pt idx="8">
                  <c:v>2336</c:v>
                </c:pt>
                <c:pt idx="9">
                  <c:v>2922</c:v>
                </c:pt>
                <c:pt idx="10">
                  <c:v>3513</c:v>
                </c:pt>
                <c:pt idx="11">
                  <c:v>4747</c:v>
                </c:pt>
                <c:pt idx="12">
                  <c:v>5823</c:v>
                </c:pt>
                <c:pt idx="13">
                  <c:v>6566</c:v>
                </c:pt>
                <c:pt idx="14">
                  <c:v>7161</c:v>
                </c:pt>
                <c:pt idx="15">
                  <c:v>8042</c:v>
                </c:pt>
                <c:pt idx="16">
                  <c:v>9000</c:v>
                </c:pt>
                <c:pt idx="17">
                  <c:v>10075</c:v>
                </c:pt>
                <c:pt idx="18">
                  <c:v>11364</c:v>
                </c:pt>
                <c:pt idx="19">
                  <c:v>12729</c:v>
                </c:pt>
                <c:pt idx="20">
                  <c:v>13938</c:v>
                </c:pt>
                <c:pt idx="21">
                  <c:v>14991</c:v>
                </c:pt>
                <c:pt idx="22">
                  <c:v>16169</c:v>
                </c:pt>
                <c:pt idx="23">
                  <c:v>17361</c:v>
                </c:pt>
                <c:pt idx="24">
                  <c:v>18407</c:v>
                </c:pt>
                <c:pt idx="25">
                  <c:v>19644</c:v>
                </c:pt>
                <c:pt idx="26">
                  <c:v>20610</c:v>
                </c:pt>
                <c:pt idx="27">
                  <c:v>21638</c:v>
                </c:pt>
                <c:pt idx="28">
                  <c:v>23049</c:v>
                </c:pt>
                <c:pt idx="29">
                  <c:v>24811</c:v>
                </c:pt>
                <c:pt idx="30">
                  <c:v>27017</c:v>
                </c:pt>
              </c:numCache>
            </c:numRef>
          </c:val>
          <c:smooth val="0"/>
          <c:extLst>
            <c:ext xmlns:c16="http://schemas.microsoft.com/office/drawing/2014/chart" uri="{C3380CC4-5D6E-409C-BE32-E72D297353CC}">
              <c16:uniqueId val="{00000051-35A3-864A-9361-8CEF910BA3B6}"/>
            </c:ext>
          </c:extLst>
        </c:ser>
        <c:ser>
          <c:idx val="82"/>
          <c:order val="82"/>
          <c:tx>
            <c:strRef>
              <c:f>offset_cumulative_50!$CQ$85</c:f>
              <c:strCache>
                <c:ptCount val="1"/>
                <c:pt idx="0">
                  <c:v>Iraq</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offset_cumulative_50!$CR$85:$DV$85</c:f>
              <c:numCache>
                <c:formatCode>General</c:formatCode>
                <c:ptCount val="31"/>
                <c:pt idx="0">
                  <c:v>54</c:v>
                </c:pt>
                <c:pt idx="1">
                  <c:v>60</c:v>
                </c:pt>
                <c:pt idx="2">
                  <c:v>60</c:v>
                </c:pt>
                <c:pt idx="3">
                  <c:v>71</c:v>
                </c:pt>
                <c:pt idx="4">
                  <c:v>71</c:v>
                </c:pt>
                <c:pt idx="5">
                  <c:v>71</c:v>
                </c:pt>
                <c:pt idx="6">
                  <c:v>101</c:v>
                </c:pt>
                <c:pt idx="7">
                  <c:v>110</c:v>
                </c:pt>
                <c:pt idx="8">
                  <c:v>116</c:v>
                </c:pt>
                <c:pt idx="9">
                  <c:v>124</c:v>
                </c:pt>
                <c:pt idx="10">
                  <c:v>154</c:v>
                </c:pt>
                <c:pt idx="11">
                  <c:v>164</c:v>
                </c:pt>
                <c:pt idx="12">
                  <c:v>192</c:v>
                </c:pt>
                <c:pt idx="13">
                  <c:v>208</c:v>
                </c:pt>
                <c:pt idx="14">
                  <c:v>214</c:v>
                </c:pt>
                <c:pt idx="15">
                  <c:v>233</c:v>
                </c:pt>
                <c:pt idx="16">
                  <c:v>266</c:v>
                </c:pt>
                <c:pt idx="17">
                  <c:v>316</c:v>
                </c:pt>
                <c:pt idx="18">
                  <c:v>346</c:v>
                </c:pt>
                <c:pt idx="19">
                  <c:v>382</c:v>
                </c:pt>
                <c:pt idx="20">
                  <c:v>458</c:v>
                </c:pt>
                <c:pt idx="21">
                  <c:v>506</c:v>
                </c:pt>
                <c:pt idx="22">
                  <c:v>547</c:v>
                </c:pt>
                <c:pt idx="23">
                  <c:v>630</c:v>
                </c:pt>
                <c:pt idx="24">
                  <c:v>694</c:v>
                </c:pt>
                <c:pt idx="25">
                  <c:v>728</c:v>
                </c:pt>
                <c:pt idx="26">
                  <c:v>772</c:v>
                </c:pt>
                <c:pt idx="27">
                  <c:v>820</c:v>
                </c:pt>
                <c:pt idx="28">
                  <c:v>878</c:v>
                </c:pt>
                <c:pt idx="29">
                  <c:v>961</c:v>
                </c:pt>
                <c:pt idx="30">
                  <c:v>1031</c:v>
                </c:pt>
              </c:numCache>
            </c:numRef>
          </c:val>
          <c:smooth val="0"/>
          <c:extLst>
            <c:ext xmlns:c16="http://schemas.microsoft.com/office/drawing/2014/chart" uri="{C3380CC4-5D6E-409C-BE32-E72D297353CC}">
              <c16:uniqueId val="{00000052-35A3-864A-9361-8CEF910BA3B6}"/>
            </c:ext>
          </c:extLst>
        </c:ser>
        <c:ser>
          <c:idx val="83"/>
          <c:order val="83"/>
          <c:tx>
            <c:strRef>
              <c:f>offset_cumulative_50!$CQ$86</c:f>
              <c:strCache>
                <c:ptCount val="1"/>
                <c:pt idx="0">
                  <c:v>Ireland</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offset_cumulative_50!$CR$86:$DV$86</c:f>
              <c:numCache>
                <c:formatCode>General</c:formatCode>
                <c:ptCount val="31"/>
                <c:pt idx="0">
                  <c:v>90</c:v>
                </c:pt>
                <c:pt idx="1">
                  <c:v>129</c:v>
                </c:pt>
                <c:pt idx="2">
                  <c:v>129</c:v>
                </c:pt>
                <c:pt idx="3">
                  <c:v>169</c:v>
                </c:pt>
                <c:pt idx="4">
                  <c:v>223</c:v>
                </c:pt>
                <c:pt idx="5">
                  <c:v>292</c:v>
                </c:pt>
                <c:pt idx="6">
                  <c:v>557</c:v>
                </c:pt>
                <c:pt idx="7">
                  <c:v>683</c:v>
                </c:pt>
                <c:pt idx="8">
                  <c:v>785</c:v>
                </c:pt>
                <c:pt idx="9">
                  <c:v>906</c:v>
                </c:pt>
                <c:pt idx="10">
                  <c:v>1125</c:v>
                </c:pt>
                <c:pt idx="11">
                  <c:v>1329</c:v>
                </c:pt>
                <c:pt idx="12">
                  <c:v>1564</c:v>
                </c:pt>
                <c:pt idx="13">
                  <c:v>1819</c:v>
                </c:pt>
                <c:pt idx="14">
                  <c:v>2121</c:v>
                </c:pt>
                <c:pt idx="15">
                  <c:v>2415</c:v>
                </c:pt>
                <c:pt idx="16">
                  <c:v>2615</c:v>
                </c:pt>
                <c:pt idx="17">
                  <c:v>2910</c:v>
                </c:pt>
                <c:pt idx="18">
                  <c:v>3235</c:v>
                </c:pt>
                <c:pt idx="19">
                  <c:v>3447</c:v>
                </c:pt>
                <c:pt idx="20">
                  <c:v>3849</c:v>
                </c:pt>
                <c:pt idx="21">
                  <c:v>4273</c:v>
                </c:pt>
                <c:pt idx="22">
                  <c:v>4604</c:v>
                </c:pt>
                <c:pt idx="23">
                  <c:v>4994</c:v>
                </c:pt>
                <c:pt idx="24">
                  <c:v>5364</c:v>
                </c:pt>
                <c:pt idx="25">
                  <c:v>5709</c:v>
                </c:pt>
                <c:pt idx="26">
                  <c:v>6074</c:v>
                </c:pt>
                <c:pt idx="27">
                  <c:v>6574</c:v>
                </c:pt>
                <c:pt idx="28">
                  <c:v>8089</c:v>
                </c:pt>
                <c:pt idx="29">
                  <c:v>8928</c:v>
                </c:pt>
                <c:pt idx="30">
                  <c:v>9655</c:v>
                </c:pt>
              </c:numCache>
            </c:numRef>
          </c:val>
          <c:smooth val="0"/>
          <c:extLst>
            <c:ext xmlns:c16="http://schemas.microsoft.com/office/drawing/2014/chart" uri="{C3380CC4-5D6E-409C-BE32-E72D297353CC}">
              <c16:uniqueId val="{00000053-35A3-864A-9361-8CEF910BA3B6}"/>
            </c:ext>
          </c:extLst>
        </c:ser>
        <c:ser>
          <c:idx val="84"/>
          <c:order val="84"/>
          <c:tx>
            <c:strRef>
              <c:f>offset_cumulative_50!$CQ$87</c:f>
              <c:strCache>
                <c:ptCount val="1"/>
                <c:pt idx="0">
                  <c:v>Israel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offset_cumulative_50!$CR$87:$DV$87</c:f>
              <c:numCache>
                <c:formatCode>General</c:formatCode>
                <c:ptCount val="31"/>
                <c:pt idx="0">
                  <c:v>61</c:v>
                </c:pt>
                <c:pt idx="1">
                  <c:v>61</c:v>
                </c:pt>
                <c:pt idx="2">
                  <c:v>75</c:v>
                </c:pt>
                <c:pt idx="3">
                  <c:v>79</c:v>
                </c:pt>
                <c:pt idx="4">
                  <c:v>100</c:v>
                </c:pt>
                <c:pt idx="5">
                  <c:v>126</c:v>
                </c:pt>
                <c:pt idx="6">
                  <c:v>155</c:v>
                </c:pt>
                <c:pt idx="7">
                  <c:v>213</c:v>
                </c:pt>
                <c:pt idx="8">
                  <c:v>218</c:v>
                </c:pt>
                <c:pt idx="9">
                  <c:v>250</c:v>
                </c:pt>
                <c:pt idx="10">
                  <c:v>304</c:v>
                </c:pt>
                <c:pt idx="11">
                  <c:v>427</c:v>
                </c:pt>
                <c:pt idx="12">
                  <c:v>529</c:v>
                </c:pt>
                <c:pt idx="13">
                  <c:v>712</c:v>
                </c:pt>
                <c:pt idx="14">
                  <c:v>883</c:v>
                </c:pt>
                <c:pt idx="15">
                  <c:v>1071</c:v>
                </c:pt>
                <c:pt idx="16">
                  <c:v>1238</c:v>
                </c:pt>
                <c:pt idx="17">
                  <c:v>2369</c:v>
                </c:pt>
                <c:pt idx="18">
                  <c:v>2693</c:v>
                </c:pt>
                <c:pt idx="19">
                  <c:v>3035</c:v>
                </c:pt>
                <c:pt idx="20">
                  <c:v>3619</c:v>
                </c:pt>
                <c:pt idx="21">
                  <c:v>4247</c:v>
                </c:pt>
                <c:pt idx="22">
                  <c:v>4695</c:v>
                </c:pt>
                <c:pt idx="23">
                  <c:v>5358</c:v>
                </c:pt>
                <c:pt idx="24">
                  <c:v>6092</c:v>
                </c:pt>
                <c:pt idx="25">
                  <c:v>6857</c:v>
                </c:pt>
                <c:pt idx="26">
                  <c:v>7428</c:v>
                </c:pt>
                <c:pt idx="27">
                  <c:v>7851</c:v>
                </c:pt>
                <c:pt idx="28">
                  <c:v>8430</c:v>
                </c:pt>
                <c:pt idx="29">
                  <c:v>8904</c:v>
                </c:pt>
                <c:pt idx="30">
                  <c:v>9248</c:v>
                </c:pt>
              </c:numCache>
            </c:numRef>
          </c:val>
          <c:smooth val="0"/>
          <c:extLst>
            <c:ext xmlns:c16="http://schemas.microsoft.com/office/drawing/2014/chart" uri="{C3380CC4-5D6E-409C-BE32-E72D297353CC}">
              <c16:uniqueId val="{00000054-35A3-864A-9361-8CEF910BA3B6}"/>
            </c:ext>
          </c:extLst>
        </c:ser>
        <c:ser>
          <c:idx val="85"/>
          <c:order val="85"/>
          <c:tx>
            <c:strRef>
              <c:f>offset_cumulative_50!$CQ$88</c:f>
              <c:strCache>
                <c:ptCount val="1"/>
                <c:pt idx="0">
                  <c:v>Italy</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offset_cumulative_50!$CR$88:$DV$88</c:f>
              <c:numCache>
                <c:formatCode>General</c:formatCode>
                <c:ptCount val="31"/>
                <c:pt idx="0">
                  <c:v>62</c:v>
                </c:pt>
                <c:pt idx="1">
                  <c:v>155</c:v>
                </c:pt>
                <c:pt idx="2">
                  <c:v>229</c:v>
                </c:pt>
                <c:pt idx="3">
                  <c:v>322</c:v>
                </c:pt>
                <c:pt idx="4">
                  <c:v>453</c:v>
                </c:pt>
                <c:pt idx="5">
                  <c:v>655</c:v>
                </c:pt>
                <c:pt idx="6">
                  <c:v>888</c:v>
                </c:pt>
                <c:pt idx="7">
                  <c:v>1128</c:v>
                </c:pt>
                <c:pt idx="8">
                  <c:v>1694</c:v>
                </c:pt>
                <c:pt idx="9">
                  <c:v>2036</c:v>
                </c:pt>
                <c:pt idx="10">
                  <c:v>2502</c:v>
                </c:pt>
                <c:pt idx="11">
                  <c:v>3089</c:v>
                </c:pt>
                <c:pt idx="12">
                  <c:v>3858</c:v>
                </c:pt>
                <c:pt idx="13">
                  <c:v>4636</c:v>
                </c:pt>
                <c:pt idx="14">
                  <c:v>5883</c:v>
                </c:pt>
                <c:pt idx="15">
                  <c:v>7375</c:v>
                </c:pt>
                <c:pt idx="16">
                  <c:v>9172</c:v>
                </c:pt>
                <c:pt idx="17">
                  <c:v>10149</c:v>
                </c:pt>
                <c:pt idx="18">
                  <c:v>12462</c:v>
                </c:pt>
                <c:pt idx="19">
                  <c:v>12462</c:v>
                </c:pt>
                <c:pt idx="20">
                  <c:v>17660</c:v>
                </c:pt>
                <c:pt idx="21">
                  <c:v>21157</c:v>
                </c:pt>
                <c:pt idx="22">
                  <c:v>24747</c:v>
                </c:pt>
                <c:pt idx="23">
                  <c:v>27980</c:v>
                </c:pt>
                <c:pt idx="24">
                  <c:v>31506</c:v>
                </c:pt>
                <c:pt idx="25">
                  <c:v>35713</c:v>
                </c:pt>
                <c:pt idx="26">
                  <c:v>41035</c:v>
                </c:pt>
                <c:pt idx="27">
                  <c:v>47021</c:v>
                </c:pt>
                <c:pt idx="28">
                  <c:v>53578</c:v>
                </c:pt>
                <c:pt idx="29">
                  <c:v>59138</c:v>
                </c:pt>
                <c:pt idx="30">
                  <c:v>63927</c:v>
                </c:pt>
              </c:numCache>
            </c:numRef>
          </c:val>
          <c:smooth val="0"/>
          <c:extLst>
            <c:ext xmlns:c16="http://schemas.microsoft.com/office/drawing/2014/chart" uri="{C3380CC4-5D6E-409C-BE32-E72D297353CC}">
              <c16:uniqueId val="{00000055-35A3-864A-9361-8CEF910BA3B6}"/>
            </c:ext>
          </c:extLst>
        </c:ser>
        <c:ser>
          <c:idx val="86"/>
          <c:order val="86"/>
          <c:tx>
            <c:strRef>
              <c:f>offset_cumulative_50!$CQ$89</c:f>
              <c:strCache>
                <c:ptCount val="1"/>
                <c:pt idx="0">
                  <c:v>Jamaica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offset_cumulative_50!$CR$89:$DV$89</c:f>
            </c:numRef>
          </c:val>
          <c:smooth val="0"/>
          <c:extLst>
            <c:ext xmlns:c16="http://schemas.microsoft.com/office/drawing/2014/chart" uri="{C3380CC4-5D6E-409C-BE32-E72D297353CC}">
              <c16:uniqueId val="{00000056-35A3-864A-9361-8CEF910BA3B6}"/>
            </c:ext>
          </c:extLst>
        </c:ser>
        <c:ser>
          <c:idx val="87"/>
          <c:order val="87"/>
          <c:tx>
            <c:strRef>
              <c:f>offset_cumulative_50!$CQ$90</c:f>
              <c:strCache>
                <c:ptCount val="1"/>
                <c:pt idx="0">
                  <c:v>Japan</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offset_cumulative_50!$CR$90:$DV$90</c:f>
              <c:numCache>
                <c:formatCode>General</c:formatCode>
                <c:ptCount val="31"/>
                <c:pt idx="0">
                  <c:v>59</c:v>
                </c:pt>
                <c:pt idx="1">
                  <c:v>66</c:v>
                </c:pt>
                <c:pt idx="2">
                  <c:v>74</c:v>
                </c:pt>
                <c:pt idx="3">
                  <c:v>84</c:v>
                </c:pt>
                <c:pt idx="4">
                  <c:v>94</c:v>
                </c:pt>
                <c:pt idx="5">
                  <c:v>105</c:v>
                </c:pt>
                <c:pt idx="6">
                  <c:v>122</c:v>
                </c:pt>
                <c:pt idx="7">
                  <c:v>147</c:v>
                </c:pt>
                <c:pt idx="8">
                  <c:v>159</c:v>
                </c:pt>
                <c:pt idx="9">
                  <c:v>170</c:v>
                </c:pt>
                <c:pt idx="10">
                  <c:v>189</c:v>
                </c:pt>
                <c:pt idx="11">
                  <c:v>214</c:v>
                </c:pt>
                <c:pt idx="12">
                  <c:v>228</c:v>
                </c:pt>
                <c:pt idx="13">
                  <c:v>241</c:v>
                </c:pt>
                <c:pt idx="14">
                  <c:v>256</c:v>
                </c:pt>
                <c:pt idx="15">
                  <c:v>274</c:v>
                </c:pt>
                <c:pt idx="16">
                  <c:v>293</c:v>
                </c:pt>
                <c:pt idx="17">
                  <c:v>331</c:v>
                </c:pt>
                <c:pt idx="18">
                  <c:v>360</c:v>
                </c:pt>
                <c:pt idx="19">
                  <c:v>420</c:v>
                </c:pt>
                <c:pt idx="20">
                  <c:v>461</c:v>
                </c:pt>
                <c:pt idx="21">
                  <c:v>502</c:v>
                </c:pt>
                <c:pt idx="22">
                  <c:v>511</c:v>
                </c:pt>
                <c:pt idx="23">
                  <c:v>581</c:v>
                </c:pt>
                <c:pt idx="24">
                  <c:v>639</c:v>
                </c:pt>
                <c:pt idx="25">
                  <c:v>639</c:v>
                </c:pt>
                <c:pt idx="26">
                  <c:v>701</c:v>
                </c:pt>
                <c:pt idx="27">
                  <c:v>773</c:v>
                </c:pt>
                <c:pt idx="28">
                  <c:v>839</c:v>
                </c:pt>
                <c:pt idx="29">
                  <c:v>839</c:v>
                </c:pt>
                <c:pt idx="30">
                  <c:v>878</c:v>
                </c:pt>
              </c:numCache>
            </c:numRef>
          </c:val>
          <c:smooth val="0"/>
          <c:extLst>
            <c:ext xmlns:c16="http://schemas.microsoft.com/office/drawing/2014/chart" uri="{C3380CC4-5D6E-409C-BE32-E72D297353CC}">
              <c16:uniqueId val="{00000057-35A3-864A-9361-8CEF910BA3B6}"/>
            </c:ext>
          </c:extLst>
        </c:ser>
        <c:ser>
          <c:idx val="88"/>
          <c:order val="88"/>
          <c:tx>
            <c:strRef>
              <c:f>offset_cumulative_50!$CQ$91</c:f>
              <c:strCache>
                <c:ptCount val="1"/>
                <c:pt idx="0">
                  <c:v>Jordan</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offset_cumulative_50!$CR$91:$DV$91</c:f>
              <c:numCache>
                <c:formatCode>General</c:formatCode>
                <c:ptCount val="31"/>
                <c:pt idx="0">
                  <c:v>52</c:v>
                </c:pt>
                <c:pt idx="1">
                  <c:v>69</c:v>
                </c:pt>
                <c:pt idx="2">
                  <c:v>85</c:v>
                </c:pt>
                <c:pt idx="3">
                  <c:v>85</c:v>
                </c:pt>
                <c:pt idx="4">
                  <c:v>112</c:v>
                </c:pt>
                <c:pt idx="5">
                  <c:v>127</c:v>
                </c:pt>
                <c:pt idx="6">
                  <c:v>154</c:v>
                </c:pt>
                <c:pt idx="7">
                  <c:v>172</c:v>
                </c:pt>
                <c:pt idx="8">
                  <c:v>212</c:v>
                </c:pt>
                <c:pt idx="9">
                  <c:v>235</c:v>
                </c:pt>
                <c:pt idx="10">
                  <c:v>246</c:v>
                </c:pt>
                <c:pt idx="11">
                  <c:v>259</c:v>
                </c:pt>
                <c:pt idx="12">
                  <c:v>268</c:v>
                </c:pt>
                <c:pt idx="13">
                  <c:v>274</c:v>
                </c:pt>
                <c:pt idx="14">
                  <c:v>278</c:v>
                </c:pt>
                <c:pt idx="15">
                  <c:v>299</c:v>
                </c:pt>
                <c:pt idx="16">
                  <c:v>310</c:v>
                </c:pt>
                <c:pt idx="17">
                  <c:v>323</c:v>
                </c:pt>
                <c:pt idx="18">
                  <c:v>345</c:v>
                </c:pt>
                <c:pt idx="19">
                  <c:v>349</c:v>
                </c:pt>
                <c:pt idx="20">
                  <c:v>353</c:v>
                </c:pt>
                <c:pt idx="21">
                  <c:v>358</c:v>
                </c:pt>
                <c:pt idx="22">
                  <c:v>372</c:v>
                </c:pt>
                <c:pt idx="23">
                  <c:v>372</c:v>
                </c:pt>
                <c:pt idx="24">
                  <c:v>381</c:v>
                </c:pt>
                <c:pt idx="25">
                  <c:v>389</c:v>
                </c:pt>
                <c:pt idx="26">
                  <c:v>391</c:v>
                </c:pt>
                <c:pt idx="27">
                  <c:v>397</c:v>
                </c:pt>
                <c:pt idx="28">
                  <c:v>401</c:v>
                </c:pt>
                <c:pt idx="29">
                  <c:v>402</c:v>
                </c:pt>
                <c:pt idx="30">
                  <c:v>407</c:v>
                </c:pt>
              </c:numCache>
            </c:numRef>
          </c:val>
          <c:smooth val="0"/>
          <c:extLst>
            <c:ext xmlns:c16="http://schemas.microsoft.com/office/drawing/2014/chart" uri="{C3380CC4-5D6E-409C-BE32-E72D297353CC}">
              <c16:uniqueId val="{00000058-35A3-864A-9361-8CEF910BA3B6}"/>
            </c:ext>
          </c:extLst>
        </c:ser>
        <c:ser>
          <c:idx val="89"/>
          <c:order val="89"/>
          <c:tx>
            <c:strRef>
              <c:f>offset_cumulative_50!$CQ$92</c:f>
              <c:strCache>
                <c:ptCount val="1"/>
                <c:pt idx="0">
                  <c:v>Kazakhstan</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offset_cumulative_50!$CR$92:$DV$92</c:f>
              <c:numCache>
                <c:formatCode>General</c:formatCode>
                <c:ptCount val="31"/>
                <c:pt idx="0">
                  <c:v>53</c:v>
                </c:pt>
                <c:pt idx="1">
                  <c:v>60</c:v>
                </c:pt>
                <c:pt idx="2">
                  <c:v>62</c:v>
                </c:pt>
                <c:pt idx="3">
                  <c:v>72</c:v>
                </c:pt>
                <c:pt idx="4">
                  <c:v>81</c:v>
                </c:pt>
                <c:pt idx="5">
                  <c:v>111</c:v>
                </c:pt>
                <c:pt idx="6">
                  <c:v>150</c:v>
                </c:pt>
                <c:pt idx="7">
                  <c:v>228</c:v>
                </c:pt>
                <c:pt idx="8">
                  <c:v>284</c:v>
                </c:pt>
                <c:pt idx="9">
                  <c:v>302</c:v>
                </c:pt>
                <c:pt idx="10">
                  <c:v>343</c:v>
                </c:pt>
                <c:pt idx="11">
                  <c:v>380</c:v>
                </c:pt>
                <c:pt idx="12">
                  <c:v>435</c:v>
                </c:pt>
                <c:pt idx="13">
                  <c:v>464</c:v>
                </c:pt>
                <c:pt idx="14">
                  <c:v>531</c:v>
                </c:pt>
                <c:pt idx="15">
                  <c:v>584</c:v>
                </c:pt>
                <c:pt idx="16">
                  <c:v>662</c:v>
                </c:pt>
                <c:pt idx="17">
                  <c:v>697</c:v>
                </c:pt>
                <c:pt idx="18">
                  <c:v>727</c:v>
                </c:pt>
                <c:pt idx="19">
                  <c:v>781</c:v>
                </c:pt>
                <c:pt idx="20">
                  <c:v>812</c:v>
                </c:pt>
                <c:pt idx="21">
                  <c:v>865</c:v>
                </c:pt>
                <c:pt idx="22">
                  <c:v>951</c:v>
                </c:pt>
                <c:pt idx="23">
                  <c:v>1091</c:v>
                </c:pt>
                <c:pt idx="24">
                  <c:v>1232</c:v>
                </c:pt>
                <c:pt idx="25">
                  <c:v>1295</c:v>
                </c:pt>
                <c:pt idx="26">
                  <c:v>1402</c:v>
                </c:pt>
                <c:pt idx="27">
                  <c:v>1546</c:v>
                </c:pt>
                <c:pt idx="28">
                  <c:v>1615</c:v>
                </c:pt>
                <c:pt idx="29">
                  <c:v>1676</c:v>
                </c:pt>
                <c:pt idx="30">
                  <c:v>1852</c:v>
                </c:pt>
              </c:numCache>
            </c:numRef>
          </c:val>
          <c:smooth val="0"/>
          <c:extLst>
            <c:ext xmlns:c16="http://schemas.microsoft.com/office/drawing/2014/chart" uri="{C3380CC4-5D6E-409C-BE32-E72D297353CC}">
              <c16:uniqueId val="{00000059-35A3-864A-9361-8CEF910BA3B6}"/>
            </c:ext>
          </c:extLst>
        </c:ser>
        <c:ser>
          <c:idx val="90"/>
          <c:order val="90"/>
          <c:tx>
            <c:strRef>
              <c:f>offset_cumulative_50!$CQ$93</c:f>
              <c:strCache>
                <c:ptCount val="1"/>
                <c:pt idx="0">
                  <c:v>Kenya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offset_cumulative_50!$CR$93:$DV$93</c:f>
            </c:numRef>
          </c:val>
          <c:smooth val="0"/>
          <c:extLst>
            <c:ext xmlns:c16="http://schemas.microsoft.com/office/drawing/2014/chart" uri="{C3380CC4-5D6E-409C-BE32-E72D297353CC}">
              <c16:uniqueId val="{0000005A-35A3-864A-9361-8CEF910BA3B6}"/>
            </c:ext>
          </c:extLst>
        </c:ser>
        <c:ser>
          <c:idx val="91"/>
          <c:order val="91"/>
          <c:tx>
            <c:strRef>
              <c:f>offset_cumulative_50!$CQ$94</c:f>
              <c:strCache>
                <c:ptCount val="1"/>
                <c:pt idx="0">
                  <c:v>Korea, South</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offset_cumulative_50!$CR$94:$DV$94</c:f>
              <c:numCache>
                <c:formatCode>General</c:formatCode>
                <c:ptCount val="31"/>
                <c:pt idx="0">
                  <c:v>104</c:v>
                </c:pt>
                <c:pt idx="1">
                  <c:v>204</c:v>
                </c:pt>
                <c:pt idx="2">
                  <c:v>433</c:v>
                </c:pt>
                <c:pt idx="3">
                  <c:v>602</c:v>
                </c:pt>
                <c:pt idx="4">
                  <c:v>833</c:v>
                </c:pt>
                <c:pt idx="5">
                  <c:v>977</c:v>
                </c:pt>
                <c:pt idx="6">
                  <c:v>1261</c:v>
                </c:pt>
                <c:pt idx="7">
                  <c:v>1766</c:v>
                </c:pt>
                <c:pt idx="8">
                  <c:v>2337</c:v>
                </c:pt>
                <c:pt idx="9">
                  <c:v>3150</c:v>
                </c:pt>
                <c:pt idx="10">
                  <c:v>3736</c:v>
                </c:pt>
                <c:pt idx="11">
                  <c:v>4335</c:v>
                </c:pt>
                <c:pt idx="12">
                  <c:v>5186</c:v>
                </c:pt>
                <c:pt idx="13">
                  <c:v>5621</c:v>
                </c:pt>
                <c:pt idx="14">
                  <c:v>6088</c:v>
                </c:pt>
                <c:pt idx="15">
                  <c:v>6593</c:v>
                </c:pt>
                <c:pt idx="16">
                  <c:v>7041</c:v>
                </c:pt>
                <c:pt idx="17">
                  <c:v>7314</c:v>
                </c:pt>
                <c:pt idx="18">
                  <c:v>7478</c:v>
                </c:pt>
                <c:pt idx="19">
                  <c:v>7513</c:v>
                </c:pt>
                <c:pt idx="20">
                  <c:v>7755</c:v>
                </c:pt>
                <c:pt idx="21">
                  <c:v>7869</c:v>
                </c:pt>
                <c:pt idx="22">
                  <c:v>7979</c:v>
                </c:pt>
                <c:pt idx="23">
                  <c:v>8086</c:v>
                </c:pt>
                <c:pt idx="24">
                  <c:v>8162</c:v>
                </c:pt>
                <c:pt idx="25">
                  <c:v>8236</c:v>
                </c:pt>
                <c:pt idx="26">
                  <c:v>8320</c:v>
                </c:pt>
                <c:pt idx="27">
                  <c:v>8413</c:v>
                </c:pt>
                <c:pt idx="28">
                  <c:v>8565</c:v>
                </c:pt>
                <c:pt idx="29">
                  <c:v>8652</c:v>
                </c:pt>
                <c:pt idx="30">
                  <c:v>8799</c:v>
                </c:pt>
              </c:numCache>
            </c:numRef>
          </c:val>
          <c:smooth val="0"/>
          <c:extLst>
            <c:ext xmlns:c16="http://schemas.microsoft.com/office/drawing/2014/chart" uri="{C3380CC4-5D6E-409C-BE32-E72D297353CC}">
              <c16:uniqueId val="{0000005B-35A3-864A-9361-8CEF910BA3B6}"/>
            </c:ext>
          </c:extLst>
        </c:ser>
        <c:ser>
          <c:idx val="92"/>
          <c:order val="92"/>
          <c:tx>
            <c:strRef>
              <c:f>offset_cumulative_50!$CQ$95</c:f>
              <c:strCache>
                <c:ptCount val="1"/>
                <c:pt idx="0">
                  <c:v>Kosovo</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offset_cumulative_50!$CR$95:$DV$95</c:f>
            </c:numRef>
          </c:val>
          <c:smooth val="0"/>
          <c:extLst>
            <c:ext xmlns:c16="http://schemas.microsoft.com/office/drawing/2014/chart" uri="{C3380CC4-5D6E-409C-BE32-E72D297353CC}">
              <c16:uniqueId val="{0000005C-35A3-864A-9361-8CEF910BA3B6}"/>
            </c:ext>
          </c:extLst>
        </c:ser>
        <c:ser>
          <c:idx val="93"/>
          <c:order val="93"/>
          <c:tx>
            <c:strRef>
              <c:f>offset_cumulative_50!$CQ$96</c:f>
              <c:strCache>
                <c:ptCount val="1"/>
                <c:pt idx="0">
                  <c:v>Kuwait</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offset_cumulative_50!$CR$96:$DV$96</c:f>
              <c:numCache>
                <c:formatCode>General</c:formatCode>
                <c:ptCount val="31"/>
                <c:pt idx="0">
                  <c:v>56</c:v>
                </c:pt>
                <c:pt idx="1">
                  <c:v>56</c:v>
                </c:pt>
                <c:pt idx="2">
                  <c:v>56</c:v>
                </c:pt>
                <c:pt idx="3">
                  <c:v>58</c:v>
                </c:pt>
                <c:pt idx="4">
                  <c:v>58</c:v>
                </c:pt>
                <c:pt idx="5">
                  <c:v>61</c:v>
                </c:pt>
                <c:pt idx="6">
                  <c:v>64</c:v>
                </c:pt>
                <c:pt idx="7">
                  <c:v>64</c:v>
                </c:pt>
                <c:pt idx="8">
                  <c:v>69</c:v>
                </c:pt>
                <c:pt idx="9">
                  <c:v>72</c:v>
                </c:pt>
                <c:pt idx="10">
                  <c:v>80</c:v>
                </c:pt>
                <c:pt idx="11">
                  <c:v>80</c:v>
                </c:pt>
                <c:pt idx="12">
                  <c:v>104</c:v>
                </c:pt>
                <c:pt idx="13">
                  <c:v>112</c:v>
                </c:pt>
                <c:pt idx="14">
                  <c:v>123</c:v>
                </c:pt>
                <c:pt idx="15">
                  <c:v>130</c:v>
                </c:pt>
                <c:pt idx="16">
                  <c:v>142</c:v>
                </c:pt>
                <c:pt idx="17">
                  <c:v>148</c:v>
                </c:pt>
                <c:pt idx="18">
                  <c:v>159</c:v>
                </c:pt>
                <c:pt idx="19">
                  <c:v>176</c:v>
                </c:pt>
                <c:pt idx="20">
                  <c:v>188</c:v>
                </c:pt>
                <c:pt idx="21">
                  <c:v>189</c:v>
                </c:pt>
                <c:pt idx="22">
                  <c:v>191</c:v>
                </c:pt>
                <c:pt idx="23">
                  <c:v>195</c:v>
                </c:pt>
                <c:pt idx="24">
                  <c:v>208</c:v>
                </c:pt>
                <c:pt idx="25">
                  <c:v>225</c:v>
                </c:pt>
                <c:pt idx="26">
                  <c:v>235</c:v>
                </c:pt>
                <c:pt idx="27">
                  <c:v>255</c:v>
                </c:pt>
                <c:pt idx="28">
                  <c:v>266</c:v>
                </c:pt>
                <c:pt idx="29">
                  <c:v>289</c:v>
                </c:pt>
                <c:pt idx="30">
                  <c:v>317</c:v>
                </c:pt>
              </c:numCache>
            </c:numRef>
          </c:val>
          <c:smooth val="0"/>
          <c:extLst>
            <c:ext xmlns:c16="http://schemas.microsoft.com/office/drawing/2014/chart" uri="{C3380CC4-5D6E-409C-BE32-E72D297353CC}">
              <c16:uniqueId val="{0000005D-35A3-864A-9361-8CEF910BA3B6}"/>
            </c:ext>
          </c:extLst>
        </c:ser>
        <c:ser>
          <c:idx val="94"/>
          <c:order val="94"/>
          <c:tx>
            <c:strRef>
              <c:f>offset_cumulative_50!$CQ$97</c:f>
              <c:strCache>
                <c:ptCount val="1"/>
                <c:pt idx="0">
                  <c:v>Kyrgyzstan</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offset_cumulative_50!$CR$97:$DV$97</c:f>
            </c:numRef>
          </c:val>
          <c:smooth val="0"/>
          <c:extLst>
            <c:ext xmlns:c16="http://schemas.microsoft.com/office/drawing/2014/chart" uri="{C3380CC4-5D6E-409C-BE32-E72D297353CC}">
              <c16:uniqueId val="{0000005E-35A3-864A-9361-8CEF910BA3B6}"/>
            </c:ext>
          </c:extLst>
        </c:ser>
        <c:ser>
          <c:idx val="95"/>
          <c:order val="95"/>
          <c:tx>
            <c:strRef>
              <c:f>offset_cumulative_50!$CQ$98</c:f>
              <c:strCache>
                <c:ptCount val="1"/>
                <c:pt idx="0">
                  <c:v>Laos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offset_cumulative_50!$CR$98:$DV$98</c:f>
            </c:numRef>
          </c:val>
          <c:smooth val="0"/>
          <c:extLst>
            <c:ext xmlns:c16="http://schemas.microsoft.com/office/drawing/2014/chart" uri="{C3380CC4-5D6E-409C-BE32-E72D297353CC}">
              <c16:uniqueId val="{0000005F-35A3-864A-9361-8CEF910BA3B6}"/>
            </c:ext>
          </c:extLst>
        </c:ser>
        <c:ser>
          <c:idx val="96"/>
          <c:order val="96"/>
          <c:tx>
            <c:strRef>
              <c:f>offset_cumulative_50!$CQ$99</c:f>
              <c:strCache>
                <c:ptCount val="1"/>
                <c:pt idx="0">
                  <c:v>Latvia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offset_cumulative_50!$CR$99:$DV$99</c:f>
              <c:numCache>
                <c:formatCode>General</c:formatCode>
                <c:ptCount val="31"/>
                <c:pt idx="0">
                  <c:v>71</c:v>
                </c:pt>
                <c:pt idx="1">
                  <c:v>86</c:v>
                </c:pt>
                <c:pt idx="2">
                  <c:v>111</c:v>
                </c:pt>
                <c:pt idx="3">
                  <c:v>124</c:v>
                </c:pt>
                <c:pt idx="4">
                  <c:v>139</c:v>
                </c:pt>
                <c:pt idx="5">
                  <c:v>180</c:v>
                </c:pt>
                <c:pt idx="6">
                  <c:v>197</c:v>
                </c:pt>
                <c:pt idx="7">
                  <c:v>221</c:v>
                </c:pt>
                <c:pt idx="8">
                  <c:v>244</c:v>
                </c:pt>
                <c:pt idx="9">
                  <c:v>280</c:v>
                </c:pt>
                <c:pt idx="10">
                  <c:v>305</c:v>
                </c:pt>
                <c:pt idx="11">
                  <c:v>347</c:v>
                </c:pt>
                <c:pt idx="12">
                  <c:v>376</c:v>
                </c:pt>
                <c:pt idx="13">
                  <c:v>398</c:v>
                </c:pt>
                <c:pt idx="14">
                  <c:v>446</c:v>
                </c:pt>
                <c:pt idx="15">
                  <c:v>458</c:v>
                </c:pt>
                <c:pt idx="16">
                  <c:v>493</c:v>
                </c:pt>
                <c:pt idx="17">
                  <c:v>509</c:v>
                </c:pt>
                <c:pt idx="18">
                  <c:v>533</c:v>
                </c:pt>
                <c:pt idx="19">
                  <c:v>542</c:v>
                </c:pt>
                <c:pt idx="20">
                  <c:v>548</c:v>
                </c:pt>
                <c:pt idx="21">
                  <c:v>577</c:v>
                </c:pt>
                <c:pt idx="22">
                  <c:v>589</c:v>
                </c:pt>
                <c:pt idx="23">
                  <c:v>612</c:v>
                </c:pt>
                <c:pt idx="24">
                  <c:v>630</c:v>
                </c:pt>
                <c:pt idx="25">
                  <c:v>651</c:v>
                </c:pt>
                <c:pt idx="26">
                  <c:v>655</c:v>
                </c:pt>
                <c:pt idx="27">
                  <c:v>657</c:v>
                </c:pt>
                <c:pt idx="28">
                  <c:v>666</c:v>
                </c:pt>
                <c:pt idx="29">
                  <c:v>675</c:v>
                </c:pt>
                <c:pt idx="30">
                  <c:v>682</c:v>
                </c:pt>
              </c:numCache>
            </c:numRef>
          </c:val>
          <c:smooth val="0"/>
          <c:extLst>
            <c:ext xmlns:c16="http://schemas.microsoft.com/office/drawing/2014/chart" uri="{C3380CC4-5D6E-409C-BE32-E72D297353CC}">
              <c16:uniqueId val="{00000060-35A3-864A-9361-8CEF910BA3B6}"/>
            </c:ext>
          </c:extLst>
        </c:ser>
        <c:ser>
          <c:idx val="97"/>
          <c:order val="97"/>
          <c:tx>
            <c:strRef>
              <c:f>offset_cumulative_50!$CQ$100</c:f>
              <c:strCache>
                <c:ptCount val="1"/>
                <c:pt idx="0">
                  <c:v>Lebanon</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offset_cumulative_50!$CR$100:$DV$100</c:f>
              <c:numCache>
                <c:formatCode>General</c:formatCode>
                <c:ptCount val="31"/>
                <c:pt idx="0">
                  <c:v>61</c:v>
                </c:pt>
                <c:pt idx="1">
                  <c:v>61</c:v>
                </c:pt>
                <c:pt idx="2">
                  <c:v>77</c:v>
                </c:pt>
                <c:pt idx="3">
                  <c:v>93</c:v>
                </c:pt>
                <c:pt idx="4">
                  <c:v>110</c:v>
                </c:pt>
                <c:pt idx="5">
                  <c:v>110</c:v>
                </c:pt>
                <c:pt idx="6">
                  <c:v>120</c:v>
                </c:pt>
                <c:pt idx="7">
                  <c:v>133</c:v>
                </c:pt>
                <c:pt idx="8">
                  <c:v>157</c:v>
                </c:pt>
                <c:pt idx="9">
                  <c:v>163</c:v>
                </c:pt>
                <c:pt idx="10">
                  <c:v>187</c:v>
                </c:pt>
                <c:pt idx="11">
                  <c:v>248</c:v>
                </c:pt>
                <c:pt idx="12">
                  <c:v>267</c:v>
                </c:pt>
                <c:pt idx="13">
                  <c:v>318</c:v>
                </c:pt>
                <c:pt idx="14">
                  <c:v>333</c:v>
                </c:pt>
                <c:pt idx="15">
                  <c:v>368</c:v>
                </c:pt>
                <c:pt idx="16">
                  <c:v>391</c:v>
                </c:pt>
                <c:pt idx="17">
                  <c:v>412</c:v>
                </c:pt>
                <c:pt idx="18">
                  <c:v>438</c:v>
                </c:pt>
                <c:pt idx="19">
                  <c:v>446</c:v>
                </c:pt>
                <c:pt idx="20">
                  <c:v>470</c:v>
                </c:pt>
                <c:pt idx="21">
                  <c:v>479</c:v>
                </c:pt>
                <c:pt idx="22">
                  <c:v>494</c:v>
                </c:pt>
                <c:pt idx="23">
                  <c:v>508</c:v>
                </c:pt>
                <c:pt idx="24">
                  <c:v>520</c:v>
                </c:pt>
                <c:pt idx="25">
                  <c:v>527</c:v>
                </c:pt>
                <c:pt idx="26">
                  <c:v>541</c:v>
                </c:pt>
                <c:pt idx="27">
                  <c:v>548</c:v>
                </c:pt>
                <c:pt idx="28">
                  <c:v>576</c:v>
                </c:pt>
                <c:pt idx="29">
                  <c:v>582</c:v>
                </c:pt>
                <c:pt idx="30">
                  <c:v>609</c:v>
                </c:pt>
              </c:numCache>
            </c:numRef>
          </c:val>
          <c:smooth val="0"/>
          <c:extLst>
            <c:ext xmlns:c16="http://schemas.microsoft.com/office/drawing/2014/chart" uri="{C3380CC4-5D6E-409C-BE32-E72D297353CC}">
              <c16:uniqueId val="{00000061-35A3-864A-9361-8CEF910BA3B6}"/>
            </c:ext>
          </c:extLst>
        </c:ser>
        <c:ser>
          <c:idx val="98"/>
          <c:order val="98"/>
          <c:tx>
            <c:strRef>
              <c:f>offset_cumulative_50!$CQ$101</c:f>
              <c:strCache>
                <c:ptCount val="1"/>
                <c:pt idx="0">
                  <c:v>Liberia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offset_cumulative_50!$CR$101:$DV$101</c:f>
            </c:numRef>
          </c:val>
          <c:smooth val="0"/>
          <c:extLst>
            <c:ext xmlns:c16="http://schemas.microsoft.com/office/drawing/2014/chart" uri="{C3380CC4-5D6E-409C-BE32-E72D297353CC}">
              <c16:uniqueId val="{00000062-35A3-864A-9361-8CEF910BA3B6}"/>
            </c:ext>
          </c:extLst>
        </c:ser>
        <c:ser>
          <c:idx val="99"/>
          <c:order val="99"/>
          <c:tx>
            <c:strRef>
              <c:f>offset_cumulative_50!$CQ$102</c:f>
              <c:strCache>
                <c:ptCount val="1"/>
                <c:pt idx="0">
                  <c:v>Libya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offset_cumulative_50!$CR$102:$DV$102</c:f>
            </c:numRef>
          </c:val>
          <c:smooth val="0"/>
          <c:extLst>
            <c:ext xmlns:c16="http://schemas.microsoft.com/office/drawing/2014/chart" uri="{C3380CC4-5D6E-409C-BE32-E72D297353CC}">
              <c16:uniqueId val="{00000063-35A3-864A-9361-8CEF910BA3B6}"/>
            </c:ext>
          </c:extLst>
        </c:ser>
        <c:ser>
          <c:idx val="100"/>
          <c:order val="100"/>
          <c:tx>
            <c:strRef>
              <c:f>offset_cumulative_50!$CQ$103</c:f>
              <c:strCache>
                <c:ptCount val="1"/>
                <c:pt idx="0">
                  <c:v>Liechtenstein</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offset_cumulative_50!$CR$103:$DV$103</c:f>
            </c:numRef>
          </c:val>
          <c:smooth val="0"/>
          <c:extLst>
            <c:ext xmlns:c16="http://schemas.microsoft.com/office/drawing/2014/chart" uri="{C3380CC4-5D6E-409C-BE32-E72D297353CC}">
              <c16:uniqueId val="{00000064-35A3-864A-9361-8CEF910BA3B6}"/>
            </c:ext>
          </c:extLst>
        </c:ser>
        <c:ser>
          <c:idx val="101"/>
          <c:order val="101"/>
          <c:tx>
            <c:strRef>
              <c:f>offset_cumulative_50!$CQ$104</c:f>
              <c:strCache>
                <c:ptCount val="1"/>
                <c:pt idx="0">
                  <c:v>Lithuania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offset_cumulative_50!$CR$104:$DV$104</c:f>
              <c:numCache>
                <c:formatCode>General</c:formatCode>
                <c:ptCount val="31"/>
                <c:pt idx="0">
                  <c:v>83</c:v>
                </c:pt>
                <c:pt idx="1">
                  <c:v>143</c:v>
                </c:pt>
                <c:pt idx="2">
                  <c:v>179</c:v>
                </c:pt>
                <c:pt idx="3">
                  <c:v>209</c:v>
                </c:pt>
                <c:pt idx="4">
                  <c:v>274</c:v>
                </c:pt>
                <c:pt idx="5">
                  <c:v>299</c:v>
                </c:pt>
                <c:pt idx="6">
                  <c:v>358</c:v>
                </c:pt>
                <c:pt idx="7">
                  <c:v>394</c:v>
                </c:pt>
                <c:pt idx="8">
                  <c:v>460</c:v>
                </c:pt>
                <c:pt idx="9">
                  <c:v>491</c:v>
                </c:pt>
                <c:pt idx="10">
                  <c:v>537</c:v>
                </c:pt>
                <c:pt idx="11">
                  <c:v>581</c:v>
                </c:pt>
                <c:pt idx="12">
                  <c:v>649</c:v>
                </c:pt>
                <c:pt idx="13">
                  <c:v>696</c:v>
                </c:pt>
                <c:pt idx="14">
                  <c:v>771</c:v>
                </c:pt>
                <c:pt idx="15">
                  <c:v>811</c:v>
                </c:pt>
                <c:pt idx="16">
                  <c:v>843</c:v>
                </c:pt>
                <c:pt idx="17">
                  <c:v>880</c:v>
                </c:pt>
                <c:pt idx="18">
                  <c:v>912</c:v>
                </c:pt>
                <c:pt idx="19">
                  <c:v>955</c:v>
                </c:pt>
                <c:pt idx="20">
                  <c:v>999</c:v>
                </c:pt>
                <c:pt idx="21">
                  <c:v>1026</c:v>
                </c:pt>
                <c:pt idx="22">
                  <c:v>1053</c:v>
                </c:pt>
                <c:pt idx="23">
                  <c:v>1062</c:v>
                </c:pt>
                <c:pt idx="24">
                  <c:v>1070</c:v>
                </c:pt>
                <c:pt idx="25">
                  <c:v>1091</c:v>
                </c:pt>
                <c:pt idx="26">
                  <c:v>1128</c:v>
                </c:pt>
                <c:pt idx="27">
                  <c:v>1149</c:v>
                </c:pt>
                <c:pt idx="28">
                  <c:v>1239</c:v>
                </c:pt>
                <c:pt idx="29">
                  <c:v>1298</c:v>
                </c:pt>
                <c:pt idx="30">
                  <c:v>1326</c:v>
                </c:pt>
              </c:numCache>
            </c:numRef>
          </c:val>
          <c:smooth val="0"/>
          <c:extLst>
            <c:ext xmlns:c16="http://schemas.microsoft.com/office/drawing/2014/chart" uri="{C3380CC4-5D6E-409C-BE32-E72D297353CC}">
              <c16:uniqueId val="{00000065-35A3-864A-9361-8CEF910BA3B6}"/>
            </c:ext>
          </c:extLst>
        </c:ser>
        <c:ser>
          <c:idx val="102"/>
          <c:order val="102"/>
          <c:tx>
            <c:strRef>
              <c:f>offset_cumulative_50!$CQ$105</c:f>
              <c:strCache>
                <c:ptCount val="1"/>
                <c:pt idx="0">
                  <c:v>Luxembourg</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offset_cumulative_50!$CR$105:$DV$105</c:f>
              <c:numCache>
                <c:formatCode>General</c:formatCode>
                <c:ptCount val="31"/>
                <c:pt idx="0">
                  <c:v>51</c:v>
                </c:pt>
                <c:pt idx="1">
                  <c:v>59</c:v>
                </c:pt>
                <c:pt idx="2">
                  <c:v>77</c:v>
                </c:pt>
                <c:pt idx="3">
                  <c:v>140</c:v>
                </c:pt>
                <c:pt idx="4">
                  <c:v>203</c:v>
                </c:pt>
                <c:pt idx="5">
                  <c:v>335</c:v>
                </c:pt>
                <c:pt idx="6">
                  <c:v>484</c:v>
                </c:pt>
                <c:pt idx="7">
                  <c:v>670</c:v>
                </c:pt>
                <c:pt idx="8">
                  <c:v>798</c:v>
                </c:pt>
                <c:pt idx="9">
                  <c:v>875</c:v>
                </c:pt>
                <c:pt idx="10">
                  <c:v>1099</c:v>
                </c:pt>
                <c:pt idx="11">
                  <c:v>1333</c:v>
                </c:pt>
                <c:pt idx="12">
                  <c:v>1453</c:v>
                </c:pt>
                <c:pt idx="13">
                  <c:v>1605</c:v>
                </c:pt>
                <c:pt idx="14">
                  <c:v>1831</c:v>
                </c:pt>
                <c:pt idx="15">
                  <c:v>1950</c:v>
                </c:pt>
                <c:pt idx="16">
                  <c:v>1988</c:v>
                </c:pt>
                <c:pt idx="17">
                  <c:v>2178</c:v>
                </c:pt>
                <c:pt idx="18">
                  <c:v>2319</c:v>
                </c:pt>
                <c:pt idx="19">
                  <c:v>2487</c:v>
                </c:pt>
                <c:pt idx="20">
                  <c:v>2612</c:v>
                </c:pt>
                <c:pt idx="21">
                  <c:v>2729</c:v>
                </c:pt>
                <c:pt idx="22">
                  <c:v>2804</c:v>
                </c:pt>
                <c:pt idx="23">
                  <c:v>2843</c:v>
                </c:pt>
                <c:pt idx="24">
                  <c:v>2970</c:v>
                </c:pt>
                <c:pt idx="25">
                  <c:v>3034</c:v>
                </c:pt>
                <c:pt idx="26">
                  <c:v>3115</c:v>
                </c:pt>
                <c:pt idx="27">
                  <c:v>3223</c:v>
                </c:pt>
                <c:pt idx="28">
                  <c:v>3270</c:v>
                </c:pt>
                <c:pt idx="29">
                  <c:v>3281</c:v>
                </c:pt>
                <c:pt idx="30">
                  <c:v>3292</c:v>
                </c:pt>
              </c:numCache>
            </c:numRef>
          </c:val>
          <c:smooth val="0"/>
          <c:extLst>
            <c:ext xmlns:c16="http://schemas.microsoft.com/office/drawing/2014/chart" uri="{C3380CC4-5D6E-409C-BE32-E72D297353CC}">
              <c16:uniqueId val="{00000066-35A3-864A-9361-8CEF910BA3B6}"/>
            </c:ext>
          </c:extLst>
        </c:ser>
        <c:ser>
          <c:idx val="103"/>
          <c:order val="103"/>
          <c:tx>
            <c:strRef>
              <c:f>offset_cumulative_50!$CQ$106</c:f>
              <c:strCache>
                <c:ptCount val="1"/>
                <c:pt idx="0">
                  <c:v>Madagascar</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offset_cumulative_50!$CR$106:$DV$106</c:f>
            </c:numRef>
          </c:val>
          <c:smooth val="0"/>
          <c:extLst>
            <c:ext xmlns:c16="http://schemas.microsoft.com/office/drawing/2014/chart" uri="{C3380CC4-5D6E-409C-BE32-E72D297353CC}">
              <c16:uniqueId val="{00000067-35A3-864A-9361-8CEF910BA3B6}"/>
            </c:ext>
          </c:extLst>
        </c:ser>
        <c:ser>
          <c:idx val="104"/>
          <c:order val="104"/>
          <c:tx>
            <c:strRef>
              <c:f>offset_cumulative_50!$CQ$107</c:f>
              <c:strCache>
                <c:ptCount val="1"/>
                <c:pt idx="0">
                  <c:v>Malawi</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offset_cumulative_50!$CR$107:$DV$107</c:f>
            </c:numRef>
          </c:val>
          <c:smooth val="0"/>
          <c:extLst>
            <c:ext xmlns:c16="http://schemas.microsoft.com/office/drawing/2014/chart" uri="{C3380CC4-5D6E-409C-BE32-E72D297353CC}">
              <c16:uniqueId val="{00000068-35A3-864A-9361-8CEF910BA3B6}"/>
            </c:ext>
          </c:extLst>
        </c:ser>
        <c:ser>
          <c:idx val="105"/>
          <c:order val="105"/>
          <c:tx>
            <c:strRef>
              <c:f>offset_cumulative_50!$CQ$108</c:f>
              <c:strCache>
                <c:ptCount val="1"/>
                <c:pt idx="0">
                  <c:v>Malaysia</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offset_cumulative_50!$CR$108:$DV$108</c:f>
              <c:numCache>
                <c:formatCode>General</c:formatCode>
                <c:ptCount val="31"/>
                <c:pt idx="0">
                  <c:v>50</c:v>
                </c:pt>
                <c:pt idx="1">
                  <c:v>50</c:v>
                </c:pt>
                <c:pt idx="2">
                  <c:v>83</c:v>
                </c:pt>
                <c:pt idx="3">
                  <c:v>93</c:v>
                </c:pt>
                <c:pt idx="4">
                  <c:v>99</c:v>
                </c:pt>
                <c:pt idx="5">
                  <c:v>117</c:v>
                </c:pt>
                <c:pt idx="6">
                  <c:v>129</c:v>
                </c:pt>
                <c:pt idx="7">
                  <c:v>149</c:v>
                </c:pt>
                <c:pt idx="8">
                  <c:v>149</c:v>
                </c:pt>
                <c:pt idx="9">
                  <c:v>197</c:v>
                </c:pt>
                <c:pt idx="10">
                  <c:v>238</c:v>
                </c:pt>
                <c:pt idx="11">
                  <c:v>428</c:v>
                </c:pt>
                <c:pt idx="12">
                  <c:v>566</c:v>
                </c:pt>
                <c:pt idx="13">
                  <c:v>673</c:v>
                </c:pt>
                <c:pt idx="14">
                  <c:v>790</c:v>
                </c:pt>
                <c:pt idx="15">
                  <c:v>900</c:v>
                </c:pt>
                <c:pt idx="16">
                  <c:v>1030</c:v>
                </c:pt>
                <c:pt idx="17">
                  <c:v>1183</c:v>
                </c:pt>
                <c:pt idx="18">
                  <c:v>1306</c:v>
                </c:pt>
                <c:pt idx="19">
                  <c:v>1518</c:v>
                </c:pt>
                <c:pt idx="20">
                  <c:v>1624</c:v>
                </c:pt>
                <c:pt idx="21">
                  <c:v>1796</c:v>
                </c:pt>
                <c:pt idx="22">
                  <c:v>2031</c:v>
                </c:pt>
                <c:pt idx="23">
                  <c:v>2161</c:v>
                </c:pt>
                <c:pt idx="24">
                  <c:v>2320</c:v>
                </c:pt>
                <c:pt idx="25">
                  <c:v>2470</c:v>
                </c:pt>
                <c:pt idx="26">
                  <c:v>2626</c:v>
                </c:pt>
                <c:pt idx="27">
                  <c:v>2766</c:v>
                </c:pt>
                <c:pt idx="28">
                  <c:v>2908</c:v>
                </c:pt>
                <c:pt idx="29">
                  <c:v>3116</c:v>
                </c:pt>
                <c:pt idx="30">
                  <c:v>3333</c:v>
                </c:pt>
              </c:numCache>
            </c:numRef>
          </c:val>
          <c:smooth val="0"/>
          <c:extLst>
            <c:ext xmlns:c16="http://schemas.microsoft.com/office/drawing/2014/chart" uri="{C3380CC4-5D6E-409C-BE32-E72D297353CC}">
              <c16:uniqueId val="{00000069-35A3-864A-9361-8CEF910BA3B6}"/>
            </c:ext>
          </c:extLst>
        </c:ser>
        <c:ser>
          <c:idx val="106"/>
          <c:order val="106"/>
          <c:tx>
            <c:strRef>
              <c:f>offset_cumulative_50!$CQ$109</c:f>
              <c:strCache>
                <c:ptCount val="1"/>
                <c:pt idx="0">
                  <c:v>Maldives</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offset_cumulative_50!$CR$109:$DV$109</c:f>
            </c:numRef>
          </c:val>
          <c:smooth val="0"/>
          <c:extLst>
            <c:ext xmlns:c16="http://schemas.microsoft.com/office/drawing/2014/chart" uri="{C3380CC4-5D6E-409C-BE32-E72D297353CC}">
              <c16:uniqueId val="{0000006A-35A3-864A-9361-8CEF910BA3B6}"/>
            </c:ext>
          </c:extLst>
        </c:ser>
        <c:ser>
          <c:idx val="107"/>
          <c:order val="107"/>
          <c:tx>
            <c:strRef>
              <c:f>offset_cumulative_50!$CQ$110</c:f>
              <c:strCache>
                <c:ptCount val="1"/>
                <c:pt idx="0">
                  <c:v>Mali</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offset_cumulative_50!$CR$110:$DV$110</c:f>
            </c:numRef>
          </c:val>
          <c:smooth val="0"/>
          <c:extLst>
            <c:ext xmlns:c16="http://schemas.microsoft.com/office/drawing/2014/chart" uri="{C3380CC4-5D6E-409C-BE32-E72D297353CC}">
              <c16:uniqueId val="{0000006B-35A3-864A-9361-8CEF910BA3B6}"/>
            </c:ext>
          </c:extLst>
        </c:ser>
        <c:ser>
          <c:idx val="108"/>
          <c:order val="108"/>
          <c:tx>
            <c:strRef>
              <c:f>offset_cumulative_50!$CQ$111</c:f>
              <c:strCache>
                <c:ptCount val="1"/>
                <c:pt idx="0">
                  <c:v>Malta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offset_cumulative_50!$CR$111:$DV$111</c:f>
              <c:numCache>
                <c:formatCode>General</c:formatCode>
                <c:ptCount val="31"/>
                <c:pt idx="0">
                  <c:v>53</c:v>
                </c:pt>
                <c:pt idx="1">
                  <c:v>64</c:v>
                </c:pt>
                <c:pt idx="2">
                  <c:v>73</c:v>
                </c:pt>
                <c:pt idx="3">
                  <c:v>90</c:v>
                </c:pt>
                <c:pt idx="4">
                  <c:v>107</c:v>
                </c:pt>
                <c:pt idx="5">
                  <c:v>110</c:v>
                </c:pt>
                <c:pt idx="6">
                  <c:v>129</c:v>
                </c:pt>
                <c:pt idx="7">
                  <c:v>134</c:v>
                </c:pt>
                <c:pt idx="8">
                  <c:v>139</c:v>
                </c:pt>
                <c:pt idx="9">
                  <c:v>149</c:v>
                </c:pt>
                <c:pt idx="10">
                  <c:v>151</c:v>
                </c:pt>
                <c:pt idx="11">
                  <c:v>156</c:v>
                </c:pt>
                <c:pt idx="12">
                  <c:v>169</c:v>
                </c:pt>
                <c:pt idx="13">
                  <c:v>188</c:v>
                </c:pt>
                <c:pt idx="14">
                  <c:v>196</c:v>
                </c:pt>
                <c:pt idx="15">
                  <c:v>202</c:v>
                </c:pt>
                <c:pt idx="16">
                  <c:v>213</c:v>
                </c:pt>
                <c:pt idx="17">
                  <c:v>227</c:v>
                </c:pt>
                <c:pt idx="18">
                  <c:v>241</c:v>
                </c:pt>
                <c:pt idx="19">
                  <c:v>293</c:v>
                </c:pt>
                <c:pt idx="20">
                  <c:v>299</c:v>
                </c:pt>
                <c:pt idx="21">
                  <c:v>337</c:v>
                </c:pt>
                <c:pt idx="22">
                  <c:v>350</c:v>
                </c:pt>
                <c:pt idx="23">
                  <c:v>370</c:v>
                </c:pt>
                <c:pt idx="24">
                  <c:v>378</c:v>
                </c:pt>
                <c:pt idx="25">
                  <c:v>384</c:v>
                </c:pt>
                <c:pt idx="26">
                  <c:v>393</c:v>
                </c:pt>
                <c:pt idx="27">
                  <c:v>399</c:v>
                </c:pt>
                <c:pt idx="28">
                  <c:v>412</c:v>
                </c:pt>
                <c:pt idx="29">
                  <c:v>422</c:v>
                </c:pt>
                <c:pt idx="30">
                  <c:v>426</c:v>
                </c:pt>
              </c:numCache>
            </c:numRef>
          </c:val>
          <c:smooth val="0"/>
          <c:extLst>
            <c:ext xmlns:c16="http://schemas.microsoft.com/office/drawing/2014/chart" uri="{C3380CC4-5D6E-409C-BE32-E72D297353CC}">
              <c16:uniqueId val="{0000006C-35A3-864A-9361-8CEF910BA3B6}"/>
            </c:ext>
          </c:extLst>
        </c:ser>
        <c:ser>
          <c:idx val="109"/>
          <c:order val="109"/>
          <c:tx>
            <c:strRef>
              <c:f>offset_cumulative_50!$CQ$112</c:f>
              <c:strCache>
                <c:ptCount val="1"/>
                <c:pt idx="0">
                  <c:v>Mauritania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offset_cumulative_50!$CR$112:$DV$112</c:f>
            </c:numRef>
          </c:val>
          <c:smooth val="0"/>
          <c:extLst>
            <c:ext xmlns:c16="http://schemas.microsoft.com/office/drawing/2014/chart" uri="{C3380CC4-5D6E-409C-BE32-E72D297353CC}">
              <c16:uniqueId val="{0000006D-35A3-864A-9361-8CEF910BA3B6}"/>
            </c:ext>
          </c:extLst>
        </c:ser>
        <c:ser>
          <c:idx val="110"/>
          <c:order val="110"/>
          <c:tx>
            <c:strRef>
              <c:f>offset_cumulative_50!$CQ$113</c:f>
              <c:strCache>
                <c:ptCount val="1"/>
                <c:pt idx="0">
                  <c:v>Mauritius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offset_cumulative_50!$CR$113:$DV$113</c:f>
            </c:numRef>
          </c:val>
          <c:smooth val="0"/>
          <c:extLst>
            <c:ext xmlns:c16="http://schemas.microsoft.com/office/drawing/2014/chart" uri="{C3380CC4-5D6E-409C-BE32-E72D297353CC}">
              <c16:uniqueId val="{0000006E-35A3-864A-9361-8CEF910BA3B6}"/>
            </c:ext>
          </c:extLst>
        </c:ser>
        <c:ser>
          <c:idx val="111"/>
          <c:order val="111"/>
          <c:tx>
            <c:strRef>
              <c:f>offset_cumulative_50!$CQ$114</c:f>
              <c:strCache>
                <c:ptCount val="1"/>
                <c:pt idx="0">
                  <c:v>Mexico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offset_cumulative_50!$CR$114:$DV$114</c:f>
              <c:numCache>
                <c:formatCode>General</c:formatCode>
                <c:ptCount val="31"/>
                <c:pt idx="0">
                  <c:v>53</c:v>
                </c:pt>
                <c:pt idx="1">
                  <c:v>82</c:v>
                </c:pt>
                <c:pt idx="2">
                  <c:v>93</c:v>
                </c:pt>
                <c:pt idx="3">
                  <c:v>118</c:v>
                </c:pt>
                <c:pt idx="4">
                  <c:v>164</c:v>
                </c:pt>
                <c:pt idx="5">
                  <c:v>203</c:v>
                </c:pt>
                <c:pt idx="6">
                  <c:v>251</c:v>
                </c:pt>
                <c:pt idx="7">
                  <c:v>316</c:v>
                </c:pt>
                <c:pt idx="8">
                  <c:v>367</c:v>
                </c:pt>
                <c:pt idx="9">
                  <c:v>405</c:v>
                </c:pt>
                <c:pt idx="10">
                  <c:v>475</c:v>
                </c:pt>
                <c:pt idx="11">
                  <c:v>585</c:v>
                </c:pt>
                <c:pt idx="12">
                  <c:v>717</c:v>
                </c:pt>
                <c:pt idx="13">
                  <c:v>848</c:v>
                </c:pt>
                <c:pt idx="14">
                  <c:v>993</c:v>
                </c:pt>
                <c:pt idx="15">
                  <c:v>1094</c:v>
                </c:pt>
                <c:pt idx="16">
                  <c:v>1215</c:v>
                </c:pt>
                <c:pt idx="17">
                  <c:v>1378</c:v>
                </c:pt>
                <c:pt idx="18">
                  <c:v>1510</c:v>
                </c:pt>
                <c:pt idx="19">
                  <c:v>1688</c:v>
                </c:pt>
                <c:pt idx="20">
                  <c:v>1890</c:v>
                </c:pt>
                <c:pt idx="21">
                  <c:v>2143</c:v>
                </c:pt>
                <c:pt idx="22">
                  <c:v>2439</c:v>
                </c:pt>
                <c:pt idx="23">
                  <c:v>2785</c:v>
                </c:pt>
                <c:pt idx="24">
                  <c:v>3181</c:v>
                </c:pt>
                <c:pt idx="25">
                  <c:v>3441</c:v>
                </c:pt>
                <c:pt idx="26">
                  <c:v>3844</c:v>
                </c:pt>
                <c:pt idx="27">
                  <c:v>4219</c:v>
                </c:pt>
                <c:pt idx="28">
                  <c:v>4661</c:v>
                </c:pt>
                <c:pt idx="29">
                  <c:v>5014</c:v>
                </c:pt>
                <c:pt idx="30">
                  <c:v>5399</c:v>
                </c:pt>
              </c:numCache>
            </c:numRef>
          </c:val>
          <c:smooth val="0"/>
          <c:extLst>
            <c:ext xmlns:c16="http://schemas.microsoft.com/office/drawing/2014/chart" uri="{C3380CC4-5D6E-409C-BE32-E72D297353CC}">
              <c16:uniqueId val="{0000006F-35A3-864A-9361-8CEF910BA3B6}"/>
            </c:ext>
          </c:extLst>
        </c:ser>
        <c:ser>
          <c:idx val="112"/>
          <c:order val="112"/>
          <c:tx>
            <c:strRef>
              <c:f>offset_cumulative_50!$CQ$115</c:f>
              <c:strCache>
                <c:ptCount val="1"/>
                <c:pt idx="0">
                  <c:v>Moldova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offset_cumulative_50!$CR$115:$DV$115</c:f>
              <c:numCache>
                <c:formatCode>General</c:formatCode>
                <c:ptCount val="31"/>
                <c:pt idx="0">
                  <c:v>66</c:v>
                </c:pt>
                <c:pt idx="1">
                  <c:v>80</c:v>
                </c:pt>
                <c:pt idx="2">
                  <c:v>94</c:v>
                </c:pt>
                <c:pt idx="3">
                  <c:v>109</c:v>
                </c:pt>
                <c:pt idx="4">
                  <c:v>125</c:v>
                </c:pt>
                <c:pt idx="5">
                  <c:v>149</c:v>
                </c:pt>
                <c:pt idx="6">
                  <c:v>177</c:v>
                </c:pt>
                <c:pt idx="7">
                  <c:v>199</c:v>
                </c:pt>
                <c:pt idx="8">
                  <c:v>231</c:v>
                </c:pt>
                <c:pt idx="9">
                  <c:v>263</c:v>
                </c:pt>
                <c:pt idx="10">
                  <c:v>298</c:v>
                </c:pt>
                <c:pt idx="11">
                  <c:v>353</c:v>
                </c:pt>
                <c:pt idx="12">
                  <c:v>423</c:v>
                </c:pt>
                <c:pt idx="13">
                  <c:v>505</c:v>
                </c:pt>
                <c:pt idx="14">
                  <c:v>591</c:v>
                </c:pt>
                <c:pt idx="15">
                  <c:v>752</c:v>
                </c:pt>
                <c:pt idx="16">
                  <c:v>864</c:v>
                </c:pt>
                <c:pt idx="17">
                  <c:v>965</c:v>
                </c:pt>
                <c:pt idx="18">
                  <c:v>1056</c:v>
                </c:pt>
                <c:pt idx="19">
                  <c:v>1174</c:v>
                </c:pt>
                <c:pt idx="20">
                  <c:v>1289</c:v>
                </c:pt>
                <c:pt idx="21">
                  <c:v>1438</c:v>
                </c:pt>
                <c:pt idx="22">
                  <c:v>1560</c:v>
                </c:pt>
                <c:pt idx="23">
                  <c:v>1662</c:v>
                </c:pt>
                <c:pt idx="24">
                  <c:v>1712</c:v>
                </c:pt>
                <c:pt idx="25">
                  <c:v>1934</c:v>
                </c:pt>
                <c:pt idx="26">
                  <c:v>2049</c:v>
                </c:pt>
                <c:pt idx="27">
                  <c:v>2154</c:v>
                </c:pt>
                <c:pt idx="28">
                  <c:v>2264</c:v>
                </c:pt>
                <c:pt idx="29">
                  <c:v>2378</c:v>
                </c:pt>
                <c:pt idx="30">
                  <c:v>2472</c:v>
                </c:pt>
              </c:numCache>
            </c:numRef>
          </c:val>
          <c:smooth val="0"/>
          <c:extLst>
            <c:ext xmlns:c16="http://schemas.microsoft.com/office/drawing/2014/chart" uri="{C3380CC4-5D6E-409C-BE32-E72D297353CC}">
              <c16:uniqueId val="{00000070-35A3-864A-9361-8CEF910BA3B6}"/>
            </c:ext>
          </c:extLst>
        </c:ser>
        <c:ser>
          <c:idx val="113"/>
          <c:order val="113"/>
          <c:tx>
            <c:strRef>
              <c:f>offset_cumulative_50!$CQ$116</c:f>
              <c:strCache>
                <c:ptCount val="1"/>
                <c:pt idx="0">
                  <c:v>Monaco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offset_cumulative_50!$CR$116:$DV$116</c:f>
            </c:numRef>
          </c:val>
          <c:smooth val="0"/>
          <c:extLst>
            <c:ext xmlns:c16="http://schemas.microsoft.com/office/drawing/2014/chart" uri="{C3380CC4-5D6E-409C-BE32-E72D297353CC}">
              <c16:uniqueId val="{00000071-35A3-864A-9361-8CEF910BA3B6}"/>
            </c:ext>
          </c:extLst>
        </c:ser>
        <c:ser>
          <c:idx val="114"/>
          <c:order val="114"/>
          <c:tx>
            <c:strRef>
              <c:f>offset_cumulative_50!$CQ$117</c:f>
              <c:strCache>
                <c:ptCount val="1"/>
                <c:pt idx="0">
                  <c:v>Mongolia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offset_cumulative_50!$CR$117:$DV$117</c:f>
            </c:numRef>
          </c:val>
          <c:smooth val="0"/>
          <c:extLst>
            <c:ext xmlns:c16="http://schemas.microsoft.com/office/drawing/2014/chart" uri="{C3380CC4-5D6E-409C-BE32-E72D297353CC}">
              <c16:uniqueId val="{00000072-35A3-864A-9361-8CEF910BA3B6}"/>
            </c:ext>
          </c:extLst>
        </c:ser>
        <c:ser>
          <c:idx val="115"/>
          <c:order val="115"/>
          <c:tx>
            <c:strRef>
              <c:f>offset_cumulative_50!$CQ$118</c:f>
              <c:strCache>
                <c:ptCount val="1"/>
                <c:pt idx="0">
                  <c:v>Montenegro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offset_cumulative_50!$CR$118:$DV$118</c:f>
            </c:numRef>
          </c:val>
          <c:smooth val="0"/>
          <c:extLst>
            <c:ext xmlns:c16="http://schemas.microsoft.com/office/drawing/2014/chart" uri="{C3380CC4-5D6E-409C-BE32-E72D297353CC}">
              <c16:uniqueId val="{00000073-35A3-864A-9361-8CEF910BA3B6}"/>
            </c:ext>
          </c:extLst>
        </c:ser>
        <c:ser>
          <c:idx val="116"/>
          <c:order val="116"/>
          <c:tx>
            <c:strRef>
              <c:f>offset_cumulative_50!$CQ$119</c:f>
              <c:strCache>
                <c:ptCount val="1"/>
                <c:pt idx="0">
                  <c:v>Morocco</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offset_cumulative_50!$CR$119:$DV$119</c:f>
              <c:numCache>
                <c:formatCode>General</c:formatCode>
                <c:ptCount val="31"/>
                <c:pt idx="0">
                  <c:v>63</c:v>
                </c:pt>
                <c:pt idx="1">
                  <c:v>77</c:v>
                </c:pt>
                <c:pt idx="2">
                  <c:v>96</c:v>
                </c:pt>
                <c:pt idx="3">
                  <c:v>115</c:v>
                </c:pt>
                <c:pt idx="4">
                  <c:v>143</c:v>
                </c:pt>
                <c:pt idx="5">
                  <c:v>170</c:v>
                </c:pt>
                <c:pt idx="6">
                  <c:v>225</c:v>
                </c:pt>
                <c:pt idx="7">
                  <c:v>275</c:v>
                </c:pt>
                <c:pt idx="8">
                  <c:v>345</c:v>
                </c:pt>
                <c:pt idx="9">
                  <c:v>402</c:v>
                </c:pt>
                <c:pt idx="10">
                  <c:v>479</c:v>
                </c:pt>
                <c:pt idx="11">
                  <c:v>556</c:v>
                </c:pt>
                <c:pt idx="12">
                  <c:v>617</c:v>
                </c:pt>
                <c:pt idx="13">
                  <c:v>654</c:v>
                </c:pt>
                <c:pt idx="14">
                  <c:v>708</c:v>
                </c:pt>
                <c:pt idx="15">
                  <c:v>791</c:v>
                </c:pt>
                <c:pt idx="16">
                  <c:v>919</c:v>
                </c:pt>
                <c:pt idx="17">
                  <c:v>1021</c:v>
                </c:pt>
                <c:pt idx="18">
                  <c:v>1120</c:v>
                </c:pt>
                <c:pt idx="19">
                  <c:v>1184</c:v>
                </c:pt>
                <c:pt idx="20">
                  <c:v>1275</c:v>
                </c:pt>
                <c:pt idx="21">
                  <c:v>1374</c:v>
                </c:pt>
                <c:pt idx="22">
                  <c:v>1448</c:v>
                </c:pt>
                <c:pt idx="23">
                  <c:v>1545</c:v>
                </c:pt>
                <c:pt idx="24">
                  <c:v>1661</c:v>
                </c:pt>
                <c:pt idx="25">
                  <c:v>1763</c:v>
                </c:pt>
                <c:pt idx="26">
                  <c:v>1888</c:v>
                </c:pt>
                <c:pt idx="27">
                  <c:v>2024</c:v>
                </c:pt>
                <c:pt idx="28">
                  <c:v>2283</c:v>
                </c:pt>
                <c:pt idx="29">
                  <c:v>2564</c:v>
                </c:pt>
                <c:pt idx="30">
                  <c:v>2685</c:v>
                </c:pt>
              </c:numCache>
            </c:numRef>
          </c:val>
          <c:smooth val="0"/>
          <c:extLst>
            <c:ext xmlns:c16="http://schemas.microsoft.com/office/drawing/2014/chart" uri="{C3380CC4-5D6E-409C-BE32-E72D297353CC}">
              <c16:uniqueId val="{00000074-35A3-864A-9361-8CEF910BA3B6}"/>
            </c:ext>
          </c:extLst>
        </c:ser>
        <c:ser>
          <c:idx val="117"/>
          <c:order val="117"/>
          <c:tx>
            <c:strRef>
              <c:f>offset_cumulative_50!$CQ$120</c:f>
              <c:strCache>
                <c:ptCount val="1"/>
                <c:pt idx="0">
                  <c:v>Mozambique</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offset_cumulative_50!$CR$120:$DV$120</c:f>
            </c:numRef>
          </c:val>
          <c:smooth val="0"/>
          <c:extLst>
            <c:ext xmlns:c16="http://schemas.microsoft.com/office/drawing/2014/chart" uri="{C3380CC4-5D6E-409C-BE32-E72D297353CC}">
              <c16:uniqueId val="{00000075-35A3-864A-9361-8CEF910BA3B6}"/>
            </c:ext>
          </c:extLst>
        </c:ser>
        <c:ser>
          <c:idx val="118"/>
          <c:order val="118"/>
          <c:tx>
            <c:strRef>
              <c:f>offset_cumulative_50!$CQ$121</c:f>
              <c:strCache>
                <c:ptCount val="1"/>
                <c:pt idx="0">
                  <c:v>MS Zaandam</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offset_cumulative_50!$CR$121:$DV$121</c:f>
            </c:numRef>
          </c:val>
          <c:smooth val="0"/>
          <c:extLst>
            <c:ext xmlns:c16="http://schemas.microsoft.com/office/drawing/2014/chart" uri="{C3380CC4-5D6E-409C-BE32-E72D297353CC}">
              <c16:uniqueId val="{00000076-35A3-864A-9361-8CEF910BA3B6}"/>
            </c:ext>
          </c:extLst>
        </c:ser>
        <c:ser>
          <c:idx val="119"/>
          <c:order val="119"/>
          <c:tx>
            <c:strRef>
              <c:f>offset_cumulative_50!$CQ$122</c:f>
              <c:strCache>
                <c:ptCount val="1"/>
                <c:pt idx="0">
                  <c:v>Namibia</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offset_cumulative_50!$CR$122:$DV$122</c:f>
            </c:numRef>
          </c:val>
          <c:smooth val="0"/>
          <c:extLst>
            <c:ext xmlns:c16="http://schemas.microsoft.com/office/drawing/2014/chart" uri="{C3380CC4-5D6E-409C-BE32-E72D297353CC}">
              <c16:uniqueId val="{00000077-35A3-864A-9361-8CEF910BA3B6}"/>
            </c:ext>
          </c:extLst>
        </c:ser>
        <c:ser>
          <c:idx val="120"/>
          <c:order val="120"/>
          <c:tx>
            <c:strRef>
              <c:f>offset_cumulative_50!$CQ$123</c:f>
              <c:strCache>
                <c:ptCount val="1"/>
                <c:pt idx="0">
                  <c:v>Nepal</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offset_cumulative_50!$CR$123:$DV$123</c:f>
            </c:numRef>
          </c:val>
          <c:smooth val="0"/>
          <c:extLst>
            <c:ext xmlns:c16="http://schemas.microsoft.com/office/drawing/2014/chart" uri="{C3380CC4-5D6E-409C-BE32-E72D297353CC}">
              <c16:uniqueId val="{00000078-35A3-864A-9361-8CEF910BA3B6}"/>
            </c:ext>
          </c:extLst>
        </c:ser>
        <c:ser>
          <c:idx val="121"/>
          <c:order val="121"/>
          <c:tx>
            <c:strRef>
              <c:f>offset_cumulative_50!$CQ$124</c:f>
              <c:strCache>
                <c:ptCount val="1"/>
                <c:pt idx="0">
                  <c:v>Netherlands</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offset_cumulative_50!$CR$124:$DV$124</c:f>
              <c:numCache>
                <c:formatCode>General</c:formatCode>
                <c:ptCount val="31"/>
                <c:pt idx="0">
                  <c:v>82</c:v>
                </c:pt>
                <c:pt idx="1">
                  <c:v>128</c:v>
                </c:pt>
                <c:pt idx="2">
                  <c:v>188</c:v>
                </c:pt>
                <c:pt idx="3">
                  <c:v>265</c:v>
                </c:pt>
                <c:pt idx="4">
                  <c:v>321</c:v>
                </c:pt>
                <c:pt idx="5">
                  <c:v>382</c:v>
                </c:pt>
                <c:pt idx="6">
                  <c:v>503</c:v>
                </c:pt>
                <c:pt idx="7">
                  <c:v>503</c:v>
                </c:pt>
                <c:pt idx="8">
                  <c:v>806</c:v>
                </c:pt>
                <c:pt idx="9">
                  <c:v>962</c:v>
                </c:pt>
                <c:pt idx="10">
                  <c:v>1138</c:v>
                </c:pt>
                <c:pt idx="11">
                  <c:v>1416</c:v>
                </c:pt>
                <c:pt idx="12">
                  <c:v>1711</c:v>
                </c:pt>
                <c:pt idx="13">
                  <c:v>2058</c:v>
                </c:pt>
                <c:pt idx="14">
                  <c:v>2467</c:v>
                </c:pt>
                <c:pt idx="15">
                  <c:v>3003</c:v>
                </c:pt>
                <c:pt idx="16">
                  <c:v>3640</c:v>
                </c:pt>
                <c:pt idx="17">
                  <c:v>4217</c:v>
                </c:pt>
                <c:pt idx="18">
                  <c:v>4764</c:v>
                </c:pt>
                <c:pt idx="19">
                  <c:v>5580</c:v>
                </c:pt>
                <c:pt idx="20">
                  <c:v>6438</c:v>
                </c:pt>
                <c:pt idx="21">
                  <c:v>7468</c:v>
                </c:pt>
                <c:pt idx="22">
                  <c:v>8647</c:v>
                </c:pt>
                <c:pt idx="23">
                  <c:v>9819</c:v>
                </c:pt>
                <c:pt idx="24">
                  <c:v>10930</c:v>
                </c:pt>
                <c:pt idx="25">
                  <c:v>11817</c:v>
                </c:pt>
                <c:pt idx="26">
                  <c:v>12667</c:v>
                </c:pt>
                <c:pt idx="27">
                  <c:v>13696</c:v>
                </c:pt>
                <c:pt idx="28">
                  <c:v>14788</c:v>
                </c:pt>
                <c:pt idx="29">
                  <c:v>15821</c:v>
                </c:pt>
                <c:pt idx="30">
                  <c:v>16727</c:v>
                </c:pt>
              </c:numCache>
            </c:numRef>
          </c:val>
          <c:smooth val="0"/>
          <c:extLst>
            <c:ext xmlns:c16="http://schemas.microsoft.com/office/drawing/2014/chart" uri="{C3380CC4-5D6E-409C-BE32-E72D297353CC}">
              <c16:uniqueId val="{00000079-35A3-864A-9361-8CEF910BA3B6}"/>
            </c:ext>
          </c:extLst>
        </c:ser>
        <c:ser>
          <c:idx val="122"/>
          <c:order val="122"/>
          <c:tx>
            <c:strRef>
              <c:f>offset_cumulative_50!$CQ$125</c:f>
              <c:strCache>
                <c:ptCount val="1"/>
                <c:pt idx="0">
                  <c:v>New Zealand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offset_cumulative_50!$CR$125:$DV$125</c:f>
              <c:numCache>
                <c:formatCode>General</c:formatCode>
                <c:ptCount val="31"/>
                <c:pt idx="0">
                  <c:v>52</c:v>
                </c:pt>
                <c:pt idx="1">
                  <c:v>102</c:v>
                </c:pt>
                <c:pt idx="2">
                  <c:v>102</c:v>
                </c:pt>
                <c:pt idx="3">
                  <c:v>155</c:v>
                </c:pt>
                <c:pt idx="4">
                  <c:v>205</c:v>
                </c:pt>
                <c:pt idx="5">
                  <c:v>283</c:v>
                </c:pt>
                <c:pt idx="6">
                  <c:v>368</c:v>
                </c:pt>
                <c:pt idx="7">
                  <c:v>451</c:v>
                </c:pt>
                <c:pt idx="8">
                  <c:v>514</c:v>
                </c:pt>
                <c:pt idx="9">
                  <c:v>589</c:v>
                </c:pt>
                <c:pt idx="10">
                  <c:v>647</c:v>
                </c:pt>
                <c:pt idx="11">
                  <c:v>708</c:v>
                </c:pt>
                <c:pt idx="12">
                  <c:v>797</c:v>
                </c:pt>
                <c:pt idx="13">
                  <c:v>868</c:v>
                </c:pt>
                <c:pt idx="14">
                  <c:v>950</c:v>
                </c:pt>
                <c:pt idx="15">
                  <c:v>1039</c:v>
                </c:pt>
                <c:pt idx="16">
                  <c:v>1106</c:v>
                </c:pt>
                <c:pt idx="17">
                  <c:v>1160</c:v>
                </c:pt>
                <c:pt idx="18">
                  <c:v>1210</c:v>
                </c:pt>
                <c:pt idx="19">
                  <c:v>1239</c:v>
                </c:pt>
                <c:pt idx="20">
                  <c:v>1283</c:v>
                </c:pt>
                <c:pt idx="21">
                  <c:v>1312</c:v>
                </c:pt>
                <c:pt idx="22">
                  <c:v>1330</c:v>
                </c:pt>
                <c:pt idx="23">
                  <c:v>1349</c:v>
                </c:pt>
                <c:pt idx="24">
                  <c:v>1366</c:v>
                </c:pt>
                <c:pt idx="25">
                  <c:v>1386</c:v>
                </c:pt>
                <c:pt idx="26">
                  <c:v>1401</c:v>
                </c:pt>
                <c:pt idx="27">
                  <c:v>1409</c:v>
                </c:pt>
                <c:pt idx="28">
                  <c:v>1422</c:v>
                </c:pt>
                <c:pt idx="29">
                  <c:v>1431</c:v>
                </c:pt>
                <c:pt idx="30">
                  <c:v>1440</c:v>
                </c:pt>
              </c:numCache>
            </c:numRef>
          </c:val>
          <c:smooth val="0"/>
          <c:extLst>
            <c:ext xmlns:c16="http://schemas.microsoft.com/office/drawing/2014/chart" uri="{C3380CC4-5D6E-409C-BE32-E72D297353CC}">
              <c16:uniqueId val="{0000007A-35A3-864A-9361-8CEF910BA3B6}"/>
            </c:ext>
          </c:extLst>
        </c:ser>
        <c:ser>
          <c:idx val="123"/>
          <c:order val="123"/>
          <c:tx>
            <c:strRef>
              <c:f>offset_cumulative_50!$CQ$126</c:f>
              <c:strCache>
                <c:ptCount val="1"/>
                <c:pt idx="0">
                  <c:v>Nicaragua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offset_cumulative_50!$CR$126:$DV$126</c:f>
            </c:numRef>
          </c:val>
          <c:smooth val="0"/>
          <c:extLst>
            <c:ext xmlns:c16="http://schemas.microsoft.com/office/drawing/2014/chart" uri="{C3380CC4-5D6E-409C-BE32-E72D297353CC}">
              <c16:uniqueId val="{0000007B-35A3-864A-9361-8CEF910BA3B6}"/>
            </c:ext>
          </c:extLst>
        </c:ser>
        <c:ser>
          <c:idx val="124"/>
          <c:order val="124"/>
          <c:tx>
            <c:strRef>
              <c:f>offset_cumulative_50!$CQ$127</c:f>
              <c:strCache>
                <c:ptCount val="1"/>
                <c:pt idx="0">
                  <c:v>Niger</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offset_cumulative_50!$CR$127:$DV$127</c:f>
            </c:numRef>
          </c:val>
          <c:smooth val="0"/>
          <c:extLst>
            <c:ext xmlns:c16="http://schemas.microsoft.com/office/drawing/2014/chart" uri="{C3380CC4-5D6E-409C-BE32-E72D297353CC}">
              <c16:uniqueId val="{0000007C-35A3-864A-9361-8CEF910BA3B6}"/>
            </c:ext>
          </c:extLst>
        </c:ser>
        <c:ser>
          <c:idx val="125"/>
          <c:order val="125"/>
          <c:tx>
            <c:strRef>
              <c:f>offset_cumulative_50!$CQ$128</c:f>
              <c:strCache>
                <c:ptCount val="1"/>
                <c:pt idx="0">
                  <c:v>Nigeria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offset_cumulative_50!$CR$128:$DV$128</c:f>
            </c:numRef>
          </c:val>
          <c:smooth val="0"/>
          <c:extLst>
            <c:ext xmlns:c16="http://schemas.microsoft.com/office/drawing/2014/chart" uri="{C3380CC4-5D6E-409C-BE32-E72D297353CC}">
              <c16:uniqueId val="{0000007D-35A3-864A-9361-8CEF910BA3B6}"/>
            </c:ext>
          </c:extLst>
        </c:ser>
        <c:ser>
          <c:idx val="126"/>
          <c:order val="126"/>
          <c:tx>
            <c:strRef>
              <c:f>offset_cumulative_50!$CQ$129</c:f>
              <c:strCache>
                <c:ptCount val="1"/>
                <c:pt idx="0">
                  <c:v>North Macedonia</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offset_cumulative_50!$CR$129:$DV$129</c:f>
              <c:numCache>
                <c:formatCode>General</c:formatCode>
                <c:ptCount val="31"/>
                <c:pt idx="0">
                  <c:v>67</c:v>
                </c:pt>
                <c:pt idx="1">
                  <c:v>85</c:v>
                </c:pt>
                <c:pt idx="2">
                  <c:v>115</c:v>
                </c:pt>
                <c:pt idx="3">
                  <c:v>136</c:v>
                </c:pt>
                <c:pt idx="4">
                  <c:v>148</c:v>
                </c:pt>
                <c:pt idx="5">
                  <c:v>177</c:v>
                </c:pt>
                <c:pt idx="6">
                  <c:v>201</c:v>
                </c:pt>
                <c:pt idx="7">
                  <c:v>219</c:v>
                </c:pt>
                <c:pt idx="8">
                  <c:v>241</c:v>
                </c:pt>
                <c:pt idx="9">
                  <c:v>259</c:v>
                </c:pt>
                <c:pt idx="10">
                  <c:v>285</c:v>
                </c:pt>
                <c:pt idx="11">
                  <c:v>329</c:v>
                </c:pt>
                <c:pt idx="12">
                  <c:v>354</c:v>
                </c:pt>
                <c:pt idx="13">
                  <c:v>384</c:v>
                </c:pt>
                <c:pt idx="14">
                  <c:v>430</c:v>
                </c:pt>
                <c:pt idx="15">
                  <c:v>483</c:v>
                </c:pt>
                <c:pt idx="16">
                  <c:v>555</c:v>
                </c:pt>
                <c:pt idx="17">
                  <c:v>570</c:v>
                </c:pt>
                <c:pt idx="18">
                  <c:v>599</c:v>
                </c:pt>
                <c:pt idx="19">
                  <c:v>617</c:v>
                </c:pt>
                <c:pt idx="20">
                  <c:v>663</c:v>
                </c:pt>
                <c:pt idx="21">
                  <c:v>711</c:v>
                </c:pt>
                <c:pt idx="22">
                  <c:v>760</c:v>
                </c:pt>
                <c:pt idx="23">
                  <c:v>828</c:v>
                </c:pt>
                <c:pt idx="24">
                  <c:v>854</c:v>
                </c:pt>
                <c:pt idx="25">
                  <c:v>908</c:v>
                </c:pt>
                <c:pt idx="26">
                  <c:v>974</c:v>
                </c:pt>
                <c:pt idx="27">
                  <c:v>1081</c:v>
                </c:pt>
                <c:pt idx="28">
                  <c:v>1117</c:v>
                </c:pt>
                <c:pt idx="29">
                  <c:v>1170</c:v>
                </c:pt>
                <c:pt idx="30">
                  <c:v>1207</c:v>
                </c:pt>
              </c:numCache>
            </c:numRef>
          </c:val>
          <c:smooth val="0"/>
          <c:extLst>
            <c:ext xmlns:c16="http://schemas.microsoft.com/office/drawing/2014/chart" uri="{C3380CC4-5D6E-409C-BE32-E72D297353CC}">
              <c16:uniqueId val="{0000007E-35A3-864A-9361-8CEF910BA3B6}"/>
            </c:ext>
          </c:extLst>
        </c:ser>
        <c:ser>
          <c:idx val="127"/>
          <c:order val="127"/>
          <c:tx>
            <c:strRef>
              <c:f>offset_cumulative_50!$CQ$130</c:f>
              <c:strCache>
                <c:ptCount val="1"/>
                <c:pt idx="0">
                  <c:v>Norway</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offset_cumulative_50!$CR$130:$DV$130</c:f>
              <c:numCache>
                <c:formatCode>General</c:formatCode>
                <c:ptCount val="31"/>
                <c:pt idx="0">
                  <c:v>56</c:v>
                </c:pt>
                <c:pt idx="1">
                  <c:v>87</c:v>
                </c:pt>
                <c:pt idx="2">
                  <c:v>108</c:v>
                </c:pt>
                <c:pt idx="3">
                  <c:v>147</c:v>
                </c:pt>
                <c:pt idx="4">
                  <c:v>176</c:v>
                </c:pt>
                <c:pt idx="5">
                  <c:v>205</c:v>
                </c:pt>
                <c:pt idx="6">
                  <c:v>400</c:v>
                </c:pt>
                <c:pt idx="7">
                  <c:v>598</c:v>
                </c:pt>
                <c:pt idx="8">
                  <c:v>702</c:v>
                </c:pt>
                <c:pt idx="9">
                  <c:v>996</c:v>
                </c:pt>
                <c:pt idx="10">
                  <c:v>1090</c:v>
                </c:pt>
                <c:pt idx="11">
                  <c:v>1221</c:v>
                </c:pt>
                <c:pt idx="12">
                  <c:v>1333</c:v>
                </c:pt>
                <c:pt idx="13">
                  <c:v>1463</c:v>
                </c:pt>
                <c:pt idx="14">
                  <c:v>1550</c:v>
                </c:pt>
                <c:pt idx="15">
                  <c:v>1746</c:v>
                </c:pt>
                <c:pt idx="16">
                  <c:v>1914</c:v>
                </c:pt>
                <c:pt idx="17">
                  <c:v>2118</c:v>
                </c:pt>
                <c:pt idx="18">
                  <c:v>2385</c:v>
                </c:pt>
                <c:pt idx="19">
                  <c:v>2621</c:v>
                </c:pt>
                <c:pt idx="20">
                  <c:v>2863</c:v>
                </c:pt>
                <c:pt idx="21">
                  <c:v>3084</c:v>
                </c:pt>
                <c:pt idx="22">
                  <c:v>3369</c:v>
                </c:pt>
                <c:pt idx="23">
                  <c:v>3755</c:v>
                </c:pt>
                <c:pt idx="24">
                  <c:v>4015</c:v>
                </c:pt>
                <c:pt idx="25">
                  <c:v>4284</c:v>
                </c:pt>
                <c:pt idx="26">
                  <c:v>4445</c:v>
                </c:pt>
                <c:pt idx="27">
                  <c:v>4641</c:v>
                </c:pt>
                <c:pt idx="28">
                  <c:v>4863</c:v>
                </c:pt>
                <c:pt idx="29">
                  <c:v>5147</c:v>
                </c:pt>
                <c:pt idx="30">
                  <c:v>5370</c:v>
                </c:pt>
              </c:numCache>
            </c:numRef>
          </c:val>
          <c:smooth val="0"/>
          <c:extLst>
            <c:ext xmlns:c16="http://schemas.microsoft.com/office/drawing/2014/chart" uri="{C3380CC4-5D6E-409C-BE32-E72D297353CC}">
              <c16:uniqueId val="{0000007F-35A3-864A-9361-8CEF910BA3B6}"/>
            </c:ext>
          </c:extLst>
        </c:ser>
        <c:ser>
          <c:idx val="128"/>
          <c:order val="128"/>
          <c:tx>
            <c:strRef>
              <c:f>offset_cumulative_50!$CQ$131</c:f>
              <c:strCache>
                <c:ptCount val="1"/>
                <c:pt idx="0">
                  <c:v>Oman</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offset_cumulative_50!$CR$131:$DV$131</c:f>
              <c:numCache>
                <c:formatCode>General</c:formatCode>
                <c:ptCount val="31"/>
                <c:pt idx="0">
                  <c:v>52</c:v>
                </c:pt>
                <c:pt idx="1">
                  <c:v>55</c:v>
                </c:pt>
                <c:pt idx="2">
                  <c:v>66</c:v>
                </c:pt>
                <c:pt idx="3">
                  <c:v>84</c:v>
                </c:pt>
                <c:pt idx="4">
                  <c:v>99</c:v>
                </c:pt>
                <c:pt idx="5">
                  <c:v>109</c:v>
                </c:pt>
                <c:pt idx="6">
                  <c:v>131</c:v>
                </c:pt>
                <c:pt idx="7">
                  <c:v>152</c:v>
                </c:pt>
                <c:pt idx="8">
                  <c:v>167</c:v>
                </c:pt>
                <c:pt idx="9">
                  <c:v>179</c:v>
                </c:pt>
                <c:pt idx="10">
                  <c:v>192</c:v>
                </c:pt>
                <c:pt idx="11">
                  <c:v>210</c:v>
                </c:pt>
                <c:pt idx="12">
                  <c:v>231</c:v>
                </c:pt>
                <c:pt idx="13">
                  <c:v>252</c:v>
                </c:pt>
                <c:pt idx="14">
                  <c:v>277</c:v>
                </c:pt>
                <c:pt idx="15">
                  <c:v>298</c:v>
                </c:pt>
                <c:pt idx="16">
                  <c:v>331</c:v>
                </c:pt>
                <c:pt idx="17">
                  <c:v>371</c:v>
                </c:pt>
                <c:pt idx="18">
                  <c:v>419</c:v>
                </c:pt>
                <c:pt idx="19">
                  <c:v>457</c:v>
                </c:pt>
                <c:pt idx="20">
                  <c:v>484</c:v>
                </c:pt>
                <c:pt idx="21">
                  <c:v>546</c:v>
                </c:pt>
                <c:pt idx="22">
                  <c:v>599</c:v>
                </c:pt>
                <c:pt idx="23">
                  <c:v>727</c:v>
                </c:pt>
                <c:pt idx="24">
                  <c:v>813</c:v>
                </c:pt>
                <c:pt idx="25">
                  <c:v>910</c:v>
                </c:pt>
                <c:pt idx="26">
                  <c:v>1019</c:v>
                </c:pt>
                <c:pt idx="27">
                  <c:v>1069</c:v>
                </c:pt>
                <c:pt idx="28">
                  <c:v>1180</c:v>
                </c:pt>
                <c:pt idx="29">
                  <c:v>1266</c:v>
                </c:pt>
                <c:pt idx="30">
                  <c:v>1410</c:v>
                </c:pt>
              </c:numCache>
            </c:numRef>
          </c:val>
          <c:smooth val="0"/>
          <c:extLst>
            <c:ext xmlns:c16="http://schemas.microsoft.com/office/drawing/2014/chart" uri="{C3380CC4-5D6E-409C-BE32-E72D297353CC}">
              <c16:uniqueId val="{00000080-35A3-864A-9361-8CEF910BA3B6}"/>
            </c:ext>
          </c:extLst>
        </c:ser>
        <c:ser>
          <c:idx val="129"/>
          <c:order val="129"/>
          <c:tx>
            <c:strRef>
              <c:f>offset_cumulative_50!$CQ$132</c:f>
              <c:strCache>
                <c:ptCount val="1"/>
                <c:pt idx="0">
                  <c:v>Pakistan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offset_cumulative_50!$CR$132:$DV$132</c:f>
              <c:numCache>
                <c:formatCode>General</c:formatCode>
                <c:ptCount val="31"/>
                <c:pt idx="0">
                  <c:v>53</c:v>
                </c:pt>
                <c:pt idx="1">
                  <c:v>136</c:v>
                </c:pt>
                <c:pt idx="2">
                  <c:v>236</c:v>
                </c:pt>
                <c:pt idx="3">
                  <c:v>299</c:v>
                </c:pt>
                <c:pt idx="4">
                  <c:v>454</c:v>
                </c:pt>
                <c:pt idx="5">
                  <c:v>501</c:v>
                </c:pt>
                <c:pt idx="6">
                  <c:v>730</c:v>
                </c:pt>
                <c:pt idx="7">
                  <c:v>776</c:v>
                </c:pt>
                <c:pt idx="8">
                  <c:v>875</c:v>
                </c:pt>
                <c:pt idx="9">
                  <c:v>972</c:v>
                </c:pt>
                <c:pt idx="10">
                  <c:v>1063</c:v>
                </c:pt>
                <c:pt idx="11">
                  <c:v>1201</c:v>
                </c:pt>
                <c:pt idx="12">
                  <c:v>1373</c:v>
                </c:pt>
                <c:pt idx="13">
                  <c:v>1495</c:v>
                </c:pt>
                <c:pt idx="14">
                  <c:v>1597</c:v>
                </c:pt>
                <c:pt idx="15">
                  <c:v>1717</c:v>
                </c:pt>
                <c:pt idx="16">
                  <c:v>1938</c:v>
                </c:pt>
                <c:pt idx="17">
                  <c:v>2118</c:v>
                </c:pt>
                <c:pt idx="18">
                  <c:v>2421</c:v>
                </c:pt>
                <c:pt idx="19">
                  <c:v>2686</c:v>
                </c:pt>
                <c:pt idx="20">
                  <c:v>2818</c:v>
                </c:pt>
                <c:pt idx="21">
                  <c:v>3157</c:v>
                </c:pt>
                <c:pt idx="22">
                  <c:v>3766</c:v>
                </c:pt>
                <c:pt idx="23">
                  <c:v>4035</c:v>
                </c:pt>
                <c:pt idx="24">
                  <c:v>4263</c:v>
                </c:pt>
                <c:pt idx="25">
                  <c:v>4489</c:v>
                </c:pt>
                <c:pt idx="26">
                  <c:v>4695</c:v>
                </c:pt>
                <c:pt idx="27">
                  <c:v>5011</c:v>
                </c:pt>
                <c:pt idx="28">
                  <c:v>5230</c:v>
                </c:pt>
                <c:pt idx="29">
                  <c:v>5496</c:v>
                </c:pt>
                <c:pt idx="30">
                  <c:v>5837</c:v>
                </c:pt>
              </c:numCache>
            </c:numRef>
          </c:val>
          <c:smooth val="0"/>
          <c:extLst>
            <c:ext xmlns:c16="http://schemas.microsoft.com/office/drawing/2014/chart" uri="{C3380CC4-5D6E-409C-BE32-E72D297353CC}">
              <c16:uniqueId val="{00000081-35A3-864A-9361-8CEF910BA3B6}"/>
            </c:ext>
          </c:extLst>
        </c:ser>
        <c:ser>
          <c:idx val="130"/>
          <c:order val="130"/>
          <c:tx>
            <c:strRef>
              <c:f>offset_cumulative_50!$CQ$133</c:f>
              <c:strCache>
                <c:ptCount val="1"/>
                <c:pt idx="0">
                  <c:v>Panama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offset_cumulative_50!$CR$133:$DV$133</c:f>
              <c:numCache>
                <c:formatCode>General</c:formatCode>
                <c:ptCount val="31"/>
                <c:pt idx="0">
                  <c:v>55</c:v>
                </c:pt>
                <c:pt idx="1">
                  <c:v>69</c:v>
                </c:pt>
                <c:pt idx="2">
                  <c:v>86</c:v>
                </c:pt>
                <c:pt idx="3">
                  <c:v>109</c:v>
                </c:pt>
                <c:pt idx="4">
                  <c:v>137</c:v>
                </c:pt>
                <c:pt idx="5">
                  <c:v>200</c:v>
                </c:pt>
                <c:pt idx="6">
                  <c:v>313</c:v>
                </c:pt>
                <c:pt idx="7">
                  <c:v>345</c:v>
                </c:pt>
                <c:pt idx="8">
                  <c:v>345</c:v>
                </c:pt>
                <c:pt idx="9">
                  <c:v>443</c:v>
                </c:pt>
                <c:pt idx="10">
                  <c:v>558</c:v>
                </c:pt>
                <c:pt idx="11">
                  <c:v>674</c:v>
                </c:pt>
                <c:pt idx="12">
                  <c:v>786</c:v>
                </c:pt>
                <c:pt idx="13">
                  <c:v>901</c:v>
                </c:pt>
                <c:pt idx="14">
                  <c:v>989</c:v>
                </c:pt>
                <c:pt idx="15">
                  <c:v>1181</c:v>
                </c:pt>
                <c:pt idx="16">
                  <c:v>1181</c:v>
                </c:pt>
                <c:pt idx="17">
                  <c:v>1317</c:v>
                </c:pt>
                <c:pt idx="18">
                  <c:v>1475</c:v>
                </c:pt>
                <c:pt idx="19">
                  <c:v>1673</c:v>
                </c:pt>
                <c:pt idx="20">
                  <c:v>1801</c:v>
                </c:pt>
                <c:pt idx="21">
                  <c:v>1988</c:v>
                </c:pt>
                <c:pt idx="22">
                  <c:v>2100</c:v>
                </c:pt>
                <c:pt idx="23">
                  <c:v>2249</c:v>
                </c:pt>
                <c:pt idx="24">
                  <c:v>2528</c:v>
                </c:pt>
                <c:pt idx="25">
                  <c:v>2752</c:v>
                </c:pt>
                <c:pt idx="26">
                  <c:v>2974</c:v>
                </c:pt>
                <c:pt idx="27">
                  <c:v>3234</c:v>
                </c:pt>
                <c:pt idx="28">
                  <c:v>3400</c:v>
                </c:pt>
                <c:pt idx="29">
                  <c:v>3472</c:v>
                </c:pt>
                <c:pt idx="30">
                  <c:v>3574</c:v>
                </c:pt>
              </c:numCache>
            </c:numRef>
          </c:val>
          <c:smooth val="0"/>
          <c:extLst>
            <c:ext xmlns:c16="http://schemas.microsoft.com/office/drawing/2014/chart" uri="{C3380CC4-5D6E-409C-BE32-E72D297353CC}">
              <c16:uniqueId val="{00000082-35A3-864A-9361-8CEF910BA3B6}"/>
            </c:ext>
          </c:extLst>
        </c:ser>
        <c:ser>
          <c:idx val="131"/>
          <c:order val="131"/>
          <c:tx>
            <c:strRef>
              <c:f>offset_cumulative_50!$CQ$134</c:f>
              <c:strCache>
                <c:ptCount val="1"/>
                <c:pt idx="0">
                  <c:v>Papua New Guinea</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offset_cumulative_50!$CR$134:$DV$134</c:f>
            </c:numRef>
          </c:val>
          <c:smooth val="0"/>
          <c:extLst>
            <c:ext xmlns:c16="http://schemas.microsoft.com/office/drawing/2014/chart" uri="{C3380CC4-5D6E-409C-BE32-E72D297353CC}">
              <c16:uniqueId val="{00000083-35A3-864A-9361-8CEF910BA3B6}"/>
            </c:ext>
          </c:extLst>
        </c:ser>
        <c:ser>
          <c:idx val="132"/>
          <c:order val="132"/>
          <c:tx>
            <c:strRef>
              <c:f>offset_cumulative_50!$CQ$135</c:f>
              <c:strCache>
                <c:ptCount val="1"/>
                <c:pt idx="0">
                  <c:v>Paraguay</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offset_cumulative_50!$CR$135:$DV$135</c:f>
            </c:numRef>
          </c:val>
          <c:smooth val="0"/>
          <c:extLst>
            <c:ext xmlns:c16="http://schemas.microsoft.com/office/drawing/2014/chart" uri="{C3380CC4-5D6E-409C-BE32-E72D297353CC}">
              <c16:uniqueId val="{00000084-35A3-864A-9361-8CEF910BA3B6}"/>
            </c:ext>
          </c:extLst>
        </c:ser>
        <c:ser>
          <c:idx val="133"/>
          <c:order val="133"/>
          <c:tx>
            <c:strRef>
              <c:f>offset_cumulative_50!$CQ$136</c:f>
              <c:strCache>
                <c:ptCount val="1"/>
                <c:pt idx="0">
                  <c:v>Peru</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offset_cumulative_50!$CR$136:$DV$136</c:f>
              <c:numCache>
                <c:formatCode>General</c:formatCode>
                <c:ptCount val="31"/>
                <c:pt idx="0">
                  <c:v>86</c:v>
                </c:pt>
                <c:pt idx="1">
                  <c:v>117</c:v>
                </c:pt>
                <c:pt idx="2">
                  <c:v>145</c:v>
                </c:pt>
                <c:pt idx="3">
                  <c:v>234</c:v>
                </c:pt>
                <c:pt idx="4">
                  <c:v>234</c:v>
                </c:pt>
                <c:pt idx="5">
                  <c:v>318</c:v>
                </c:pt>
                <c:pt idx="6">
                  <c:v>363</c:v>
                </c:pt>
                <c:pt idx="7">
                  <c:v>395</c:v>
                </c:pt>
                <c:pt idx="8">
                  <c:v>416</c:v>
                </c:pt>
                <c:pt idx="9">
                  <c:v>480</c:v>
                </c:pt>
                <c:pt idx="10">
                  <c:v>580</c:v>
                </c:pt>
                <c:pt idx="11">
                  <c:v>635</c:v>
                </c:pt>
                <c:pt idx="12">
                  <c:v>671</c:v>
                </c:pt>
                <c:pt idx="13">
                  <c:v>852</c:v>
                </c:pt>
                <c:pt idx="14">
                  <c:v>950</c:v>
                </c:pt>
                <c:pt idx="15">
                  <c:v>1065</c:v>
                </c:pt>
                <c:pt idx="16">
                  <c:v>1323</c:v>
                </c:pt>
                <c:pt idx="17">
                  <c:v>1414</c:v>
                </c:pt>
                <c:pt idx="18">
                  <c:v>1595</c:v>
                </c:pt>
                <c:pt idx="19">
                  <c:v>1746</c:v>
                </c:pt>
                <c:pt idx="20">
                  <c:v>2281</c:v>
                </c:pt>
                <c:pt idx="21">
                  <c:v>2561</c:v>
                </c:pt>
                <c:pt idx="22">
                  <c:v>2954</c:v>
                </c:pt>
                <c:pt idx="23">
                  <c:v>4342</c:v>
                </c:pt>
                <c:pt idx="24">
                  <c:v>5256</c:v>
                </c:pt>
                <c:pt idx="25">
                  <c:v>5897</c:v>
                </c:pt>
                <c:pt idx="26">
                  <c:v>6848</c:v>
                </c:pt>
                <c:pt idx="27">
                  <c:v>7519</c:v>
                </c:pt>
                <c:pt idx="28">
                  <c:v>9784</c:v>
                </c:pt>
                <c:pt idx="29">
                  <c:v>10303</c:v>
                </c:pt>
                <c:pt idx="30">
                  <c:v>11475</c:v>
                </c:pt>
              </c:numCache>
            </c:numRef>
          </c:val>
          <c:smooth val="0"/>
          <c:extLst>
            <c:ext xmlns:c16="http://schemas.microsoft.com/office/drawing/2014/chart" uri="{C3380CC4-5D6E-409C-BE32-E72D297353CC}">
              <c16:uniqueId val="{00000085-35A3-864A-9361-8CEF910BA3B6}"/>
            </c:ext>
          </c:extLst>
        </c:ser>
        <c:ser>
          <c:idx val="134"/>
          <c:order val="134"/>
          <c:tx>
            <c:strRef>
              <c:f>offset_cumulative_50!$CQ$137</c:f>
              <c:strCache>
                <c:ptCount val="1"/>
                <c:pt idx="0">
                  <c:v>Philippines</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offset_cumulative_50!$CR$137:$DV$137</c:f>
              <c:numCache>
                <c:formatCode>General</c:formatCode>
                <c:ptCount val="31"/>
                <c:pt idx="0">
                  <c:v>52</c:v>
                </c:pt>
                <c:pt idx="1">
                  <c:v>64</c:v>
                </c:pt>
                <c:pt idx="2">
                  <c:v>111</c:v>
                </c:pt>
                <c:pt idx="3">
                  <c:v>140</c:v>
                </c:pt>
                <c:pt idx="4">
                  <c:v>142</c:v>
                </c:pt>
                <c:pt idx="5">
                  <c:v>187</c:v>
                </c:pt>
                <c:pt idx="6">
                  <c:v>202</c:v>
                </c:pt>
                <c:pt idx="7">
                  <c:v>217</c:v>
                </c:pt>
                <c:pt idx="8">
                  <c:v>230</c:v>
                </c:pt>
                <c:pt idx="9">
                  <c:v>307</c:v>
                </c:pt>
                <c:pt idx="10">
                  <c:v>380</c:v>
                </c:pt>
                <c:pt idx="11">
                  <c:v>462</c:v>
                </c:pt>
                <c:pt idx="12">
                  <c:v>552</c:v>
                </c:pt>
                <c:pt idx="13">
                  <c:v>636</c:v>
                </c:pt>
                <c:pt idx="14">
                  <c:v>707</c:v>
                </c:pt>
                <c:pt idx="15">
                  <c:v>803</c:v>
                </c:pt>
                <c:pt idx="16">
                  <c:v>1075</c:v>
                </c:pt>
                <c:pt idx="17">
                  <c:v>1418</c:v>
                </c:pt>
                <c:pt idx="18">
                  <c:v>1546</c:v>
                </c:pt>
                <c:pt idx="19">
                  <c:v>2084</c:v>
                </c:pt>
                <c:pt idx="20">
                  <c:v>2311</c:v>
                </c:pt>
                <c:pt idx="21">
                  <c:v>2633</c:v>
                </c:pt>
                <c:pt idx="22">
                  <c:v>3018</c:v>
                </c:pt>
                <c:pt idx="23">
                  <c:v>3094</c:v>
                </c:pt>
                <c:pt idx="24">
                  <c:v>3246</c:v>
                </c:pt>
                <c:pt idx="25">
                  <c:v>3660</c:v>
                </c:pt>
                <c:pt idx="26">
                  <c:v>3764</c:v>
                </c:pt>
                <c:pt idx="27">
                  <c:v>3870</c:v>
                </c:pt>
                <c:pt idx="28">
                  <c:v>4076</c:v>
                </c:pt>
                <c:pt idx="29">
                  <c:v>4195</c:v>
                </c:pt>
                <c:pt idx="30">
                  <c:v>4428</c:v>
                </c:pt>
              </c:numCache>
            </c:numRef>
          </c:val>
          <c:smooth val="0"/>
          <c:extLst>
            <c:ext xmlns:c16="http://schemas.microsoft.com/office/drawing/2014/chart" uri="{C3380CC4-5D6E-409C-BE32-E72D297353CC}">
              <c16:uniqueId val="{00000086-35A3-864A-9361-8CEF910BA3B6}"/>
            </c:ext>
          </c:extLst>
        </c:ser>
        <c:ser>
          <c:idx val="135"/>
          <c:order val="135"/>
          <c:tx>
            <c:strRef>
              <c:f>offset_cumulative_50!$CQ$138</c:f>
              <c:strCache>
                <c:ptCount val="1"/>
                <c:pt idx="0">
                  <c:v>Poland</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offset_cumulative_50!$CR$138:$DV$138</c:f>
              <c:numCache>
                <c:formatCode>General</c:formatCode>
                <c:ptCount val="31"/>
                <c:pt idx="0">
                  <c:v>68</c:v>
                </c:pt>
                <c:pt idx="1">
                  <c:v>103</c:v>
                </c:pt>
                <c:pt idx="2">
                  <c:v>119</c:v>
                </c:pt>
                <c:pt idx="3">
                  <c:v>177</c:v>
                </c:pt>
                <c:pt idx="4">
                  <c:v>238</c:v>
                </c:pt>
                <c:pt idx="5">
                  <c:v>251</c:v>
                </c:pt>
                <c:pt idx="6">
                  <c:v>355</c:v>
                </c:pt>
                <c:pt idx="7">
                  <c:v>425</c:v>
                </c:pt>
                <c:pt idx="8">
                  <c:v>536</c:v>
                </c:pt>
                <c:pt idx="9">
                  <c:v>634</c:v>
                </c:pt>
                <c:pt idx="10">
                  <c:v>749</c:v>
                </c:pt>
                <c:pt idx="11">
                  <c:v>901</c:v>
                </c:pt>
                <c:pt idx="12">
                  <c:v>1051</c:v>
                </c:pt>
                <c:pt idx="13">
                  <c:v>1221</c:v>
                </c:pt>
                <c:pt idx="14">
                  <c:v>1389</c:v>
                </c:pt>
                <c:pt idx="15">
                  <c:v>1638</c:v>
                </c:pt>
                <c:pt idx="16">
                  <c:v>1862</c:v>
                </c:pt>
                <c:pt idx="17">
                  <c:v>2055</c:v>
                </c:pt>
                <c:pt idx="18">
                  <c:v>2311</c:v>
                </c:pt>
                <c:pt idx="19">
                  <c:v>2554</c:v>
                </c:pt>
                <c:pt idx="20">
                  <c:v>2946</c:v>
                </c:pt>
                <c:pt idx="21">
                  <c:v>3383</c:v>
                </c:pt>
                <c:pt idx="22">
                  <c:v>3627</c:v>
                </c:pt>
                <c:pt idx="23">
                  <c:v>4102</c:v>
                </c:pt>
                <c:pt idx="24">
                  <c:v>4413</c:v>
                </c:pt>
                <c:pt idx="25">
                  <c:v>4848</c:v>
                </c:pt>
                <c:pt idx="26">
                  <c:v>5205</c:v>
                </c:pt>
                <c:pt idx="27">
                  <c:v>5575</c:v>
                </c:pt>
                <c:pt idx="28">
                  <c:v>5955</c:v>
                </c:pt>
                <c:pt idx="29">
                  <c:v>6356</c:v>
                </c:pt>
                <c:pt idx="30">
                  <c:v>6674</c:v>
                </c:pt>
              </c:numCache>
            </c:numRef>
          </c:val>
          <c:smooth val="0"/>
          <c:extLst>
            <c:ext xmlns:c16="http://schemas.microsoft.com/office/drawing/2014/chart" uri="{C3380CC4-5D6E-409C-BE32-E72D297353CC}">
              <c16:uniqueId val="{00000087-35A3-864A-9361-8CEF910BA3B6}"/>
            </c:ext>
          </c:extLst>
        </c:ser>
        <c:ser>
          <c:idx val="136"/>
          <c:order val="136"/>
          <c:tx>
            <c:strRef>
              <c:f>offset_cumulative_50!$CQ$139</c:f>
              <c:strCache>
                <c:ptCount val="1"/>
                <c:pt idx="0">
                  <c:v>Portugal</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offset_cumulative_50!$CR$139:$DV$139</c:f>
              <c:numCache>
                <c:formatCode>General</c:formatCode>
                <c:ptCount val="31"/>
                <c:pt idx="0">
                  <c:v>59</c:v>
                </c:pt>
                <c:pt idx="1">
                  <c:v>59</c:v>
                </c:pt>
                <c:pt idx="2">
                  <c:v>112</c:v>
                </c:pt>
                <c:pt idx="3">
                  <c:v>169</c:v>
                </c:pt>
                <c:pt idx="4">
                  <c:v>245</c:v>
                </c:pt>
                <c:pt idx="5">
                  <c:v>331</c:v>
                </c:pt>
                <c:pt idx="6">
                  <c:v>448</c:v>
                </c:pt>
                <c:pt idx="7">
                  <c:v>448</c:v>
                </c:pt>
                <c:pt idx="8">
                  <c:v>785</c:v>
                </c:pt>
                <c:pt idx="9">
                  <c:v>1020</c:v>
                </c:pt>
                <c:pt idx="10">
                  <c:v>1280</c:v>
                </c:pt>
                <c:pt idx="11">
                  <c:v>1600</c:v>
                </c:pt>
                <c:pt idx="12">
                  <c:v>2060</c:v>
                </c:pt>
                <c:pt idx="13">
                  <c:v>2362</c:v>
                </c:pt>
                <c:pt idx="14">
                  <c:v>2995</c:v>
                </c:pt>
                <c:pt idx="15">
                  <c:v>3544</c:v>
                </c:pt>
                <c:pt idx="16">
                  <c:v>4268</c:v>
                </c:pt>
                <c:pt idx="17">
                  <c:v>5170</c:v>
                </c:pt>
                <c:pt idx="18">
                  <c:v>5962</c:v>
                </c:pt>
                <c:pt idx="19">
                  <c:v>6408</c:v>
                </c:pt>
                <c:pt idx="20">
                  <c:v>7443</c:v>
                </c:pt>
                <c:pt idx="21">
                  <c:v>8251</c:v>
                </c:pt>
                <c:pt idx="22">
                  <c:v>9034</c:v>
                </c:pt>
                <c:pt idx="23">
                  <c:v>9886</c:v>
                </c:pt>
                <c:pt idx="24">
                  <c:v>10524</c:v>
                </c:pt>
                <c:pt idx="25">
                  <c:v>11278</c:v>
                </c:pt>
                <c:pt idx="26">
                  <c:v>11730</c:v>
                </c:pt>
                <c:pt idx="27">
                  <c:v>12442</c:v>
                </c:pt>
                <c:pt idx="28">
                  <c:v>13141</c:v>
                </c:pt>
                <c:pt idx="29">
                  <c:v>13956</c:v>
                </c:pt>
                <c:pt idx="30">
                  <c:v>15472</c:v>
                </c:pt>
              </c:numCache>
            </c:numRef>
          </c:val>
          <c:smooth val="0"/>
          <c:extLst>
            <c:ext xmlns:c16="http://schemas.microsoft.com/office/drawing/2014/chart" uri="{C3380CC4-5D6E-409C-BE32-E72D297353CC}">
              <c16:uniqueId val="{00000088-35A3-864A-9361-8CEF910BA3B6}"/>
            </c:ext>
          </c:extLst>
        </c:ser>
        <c:ser>
          <c:idx val="137"/>
          <c:order val="137"/>
          <c:tx>
            <c:strRef>
              <c:f>offset_cumulative_50!$CQ$140</c:f>
              <c:strCache>
                <c:ptCount val="1"/>
                <c:pt idx="0">
                  <c:v>Qatar</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offset_cumulative_50!$CR$140:$DV$140</c:f>
              <c:numCache>
                <c:formatCode>General</c:formatCode>
                <c:ptCount val="31"/>
                <c:pt idx="0">
                  <c:v>262</c:v>
                </c:pt>
                <c:pt idx="1">
                  <c:v>262</c:v>
                </c:pt>
                <c:pt idx="2">
                  <c:v>320</c:v>
                </c:pt>
                <c:pt idx="3">
                  <c:v>337</c:v>
                </c:pt>
                <c:pt idx="4">
                  <c:v>401</c:v>
                </c:pt>
                <c:pt idx="5">
                  <c:v>439</c:v>
                </c:pt>
                <c:pt idx="6">
                  <c:v>439</c:v>
                </c:pt>
                <c:pt idx="7">
                  <c:v>452</c:v>
                </c:pt>
                <c:pt idx="8">
                  <c:v>460</c:v>
                </c:pt>
                <c:pt idx="9">
                  <c:v>470</c:v>
                </c:pt>
                <c:pt idx="10">
                  <c:v>481</c:v>
                </c:pt>
                <c:pt idx="11">
                  <c:v>494</c:v>
                </c:pt>
                <c:pt idx="12">
                  <c:v>501</c:v>
                </c:pt>
                <c:pt idx="13">
                  <c:v>526</c:v>
                </c:pt>
                <c:pt idx="14">
                  <c:v>537</c:v>
                </c:pt>
                <c:pt idx="15">
                  <c:v>549</c:v>
                </c:pt>
                <c:pt idx="16">
                  <c:v>562</c:v>
                </c:pt>
                <c:pt idx="17">
                  <c:v>590</c:v>
                </c:pt>
                <c:pt idx="18">
                  <c:v>634</c:v>
                </c:pt>
                <c:pt idx="19">
                  <c:v>693</c:v>
                </c:pt>
                <c:pt idx="20">
                  <c:v>781</c:v>
                </c:pt>
                <c:pt idx="21">
                  <c:v>835</c:v>
                </c:pt>
                <c:pt idx="22">
                  <c:v>949</c:v>
                </c:pt>
                <c:pt idx="23">
                  <c:v>1075</c:v>
                </c:pt>
                <c:pt idx="24">
                  <c:v>1325</c:v>
                </c:pt>
                <c:pt idx="25">
                  <c:v>1604</c:v>
                </c:pt>
                <c:pt idx="26">
                  <c:v>1832</c:v>
                </c:pt>
                <c:pt idx="27">
                  <c:v>2057</c:v>
                </c:pt>
                <c:pt idx="28">
                  <c:v>2210</c:v>
                </c:pt>
                <c:pt idx="29">
                  <c:v>2376</c:v>
                </c:pt>
                <c:pt idx="30">
                  <c:v>2512</c:v>
                </c:pt>
              </c:numCache>
            </c:numRef>
          </c:val>
          <c:smooth val="0"/>
          <c:extLst>
            <c:ext xmlns:c16="http://schemas.microsoft.com/office/drawing/2014/chart" uri="{C3380CC4-5D6E-409C-BE32-E72D297353CC}">
              <c16:uniqueId val="{00000089-35A3-864A-9361-8CEF910BA3B6}"/>
            </c:ext>
          </c:extLst>
        </c:ser>
        <c:ser>
          <c:idx val="138"/>
          <c:order val="138"/>
          <c:tx>
            <c:strRef>
              <c:f>offset_cumulative_50!$CQ$141</c:f>
              <c:strCache>
                <c:ptCount val="1"/>
                <c:pt idx="0">
                  <c:v>Romania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offset_cumulative_50!$CR$141:$DV$141</c:f>
              <c:numCache>
                <c:formatCode>General</c:formatCode>
                <c:ptCount val="31"/>
                <c:pt idx="0">
                  <c:v>89</c:v>
                </c:pt>
                <c:pt idx="1">
                  <c:v>123</c:v>
                </c:pt>
                <c:pt idx="2">
                  <c:v>131</c:v>
                </c:pt>
                <c:pt idx="3">
                  <c:v>158</c:v>
                </c:pt>
                <c:pt idx="4">
                  <c:v>184</c:v>
                </c:pt>
                <c:pt idx="5">
                  <c:v>260</c:v>
                </c:pt>
                <c:pt idx="6">
                  <c:v>277</c:v>
                </c:pt>
                <c:pt idx="7">
                  <c:v>308</c:v>
                </c:pt>
                <c:pt idx="8">
                  <c:v>367</c:v>
                </c:pt>
                <c:pt idx="9">
                  <c:v>433</c:v>
                </c:pt>
                <c:pt idx="10">
                  <c:v>576</c:v>
                </c:pt>
                <c:pt idx="11">
                  <c:v>794</c:v>
                </c:pt>
                <c:pt idx="12">
                  <c:v>906</c:v>
                </c:pt>
                <c:pt idx="13">
                  <c:v>1029</c:v>
                </c:pt>
                <c:pt idx="14">
                  <c:v>1292</c:v>
                </c:pt>
                <c:pt idx="15">
                  <c:v>1452</c:v>
                </c:pt>
                <c:pt idx="16">
                  <c:v>1815</c:v>
                </c:pt>
                <c:pt idx="17">
                  <c:v>2109</c:v>
                </c:pt>
                <c:pt idx="18">
                  <c:v>2245</c:v>
                </c:pt>
                <c:pt idx="19">
                  <c:v>2460</c:v>
                </c:pt>
                <c:pt idx="20">
                  <c:v>2738</c:v>
                </c:pt>
                <c:pt idx="21">
                  <c:v>3183</c:v>
                </c:pt>
                <c:pt idx="22">
                  <c:v>3613</c:v>
                </c:pt>
                <c:pt idx="23">
                  <c:v>3864</c:v>
                </c:pt>
                <c:pt idx="24">
                  <c:v>4057</c:v>
                </c:pt>
                <c:pt idx="25">
                  <c:v>4417</c:v>
                </c:pt>
                <c:pt idx="26">
                  <c:v>4761</c:v>
                </c:pt>
                <c:pt idx="27">
                  <c:v>5202</c:v>
                </c:pt>
                <c:pt idx="28">
                  <c:v>5467</c:v>
                </c:pt>
                <c:pt idx="29">
                  <c:v>5990</c:v>
                </c:pt>
                <c:pt idx="30">
                  <c:v>6300</c:v>
                </c:pt>
              </c:numCache>
            </c:numRef>
          </c:val>
          <c:smooth val="0"/>
          <c:extLst>
            <c:ext xmlns:c16="http://schemas.microsoft.com/office/drawing/2014/chart" uri="{C3380CC4-5D6E-409C-BE32-E72D297353CC}">
              <c16:uniqueId val="{0000008A-35A3-864A-9361-8CEF910BA3B6}"/>
            </c:ext>
          </c:extLst>
        </c:ser>
        <c:ser>
          <c:idx val="139"/>
          <c:order val="139"/>
          <c:tx>
            <c:strRef>
              <c:f>offset_cumulative_50!$CQ$142</c:f>
              <c:strCache>
                <c:ptCount val="1"/>
                <c:pt idx="0">
                  <c:v>Russia</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offset_cumulative_50!$CR$142:$DV$142</c:f>
              <c:numCache>
                <c:formatCode>General</c:formatCode>
                <c:ptCount val="31"/>
                <c:pt idx="0">
                  <c:v>59</c:v>
                </c:pt>
                <c:pt idx="1">
                  <c:v>63</c:v>
                </c:pt>
                <c:pt idx="2">
                  <c:v>90</c:v>
                </c:pt>
                <c:pt idx="3">
                  <c:v>114</c:v>
                </c:pt>
                <c:pt idx="4">
                  <c:v>147</c:v>
                </c:pt>
                <c:pt idx="5">
                  <c:v>199</c:v>
                </c:pt>
                <c:pt idx="6">
                  <c:v>253</c:v>
                </c:pt>
                <c:pt idx="7">
                  <c:v>306</c:v>
                </c:pt>
                <c:pt idx="8">
                  <c:v>367</c:v>
                </c:pt>
                <c:pt idx="9">
                  <c:v>438</c:v>
                </c:pt>
                <c:pt idx="10">
                  <c:v>495</c:v>
                </c:pt>
                <c:pt idx="11">
                  <c:v>658</c:v>
                </c:pt>
                <c:pt idx="12">
                  <c:v>840</c:v>
                </c:pt>
                <c:pt idx="13">
                  <c:v>1036</c:v>
                </c:pt>
                <c:pt idx="14">
                  <c:v>1264</c:v>
                </c:pt>
                <c:pt idx="15">
                  <c:v>1534</c:v>
                </c:pt>
                <c:pt idx="16">
                  <c:v>1836</c:v>
                </c:pt>
                <c:pt idx="17">
                  <c:v>2337</c:v>
                </c:pt>
                <c:pt idx="18">
                  <c:v>2777</c:v>
                </c:pt>
                <c:pt idx="19">
                  <c:v>3548</c:v>
                </c:pt>
                <c:pt idx="20">
                  <c:v>4149</c:v>
                </c:pt>
                <c:pt idx="21">
                  <c:v>4731</c:v>
                </c:pt>
                <c:pt idx="22">
                  <c:v>5389</c:v>
                </c:pt>
                <c:pt idx="23">
                  <c:v>6343</c:v>
                </c:pt>
                <c:pt idx="24">
                  <c:v>7497</c:v>
                </c:pt>
                <c:pt idx="25">
                  <c:v>8672</c:v>
                </c:pt>
                <c:pt idx="26">
                  <c:v>10131</c:v>
                </c:pt>
                <c:pt idx="27">
                  <c:v>11917</c:v>
                </c:pt>
                <c:pt idx="28">
                  <c:v>13584</c:v>
                </c:pt>
                <c:pt idx="29">
                  <c:v>15770</c:v>
                </c:pt>
                <c:pt idx="30">
                  <c:v>18328</c:v>
                </c:pt>
              </c:numCache>
            </c:numRef>
          </c:val>
          <c:smooth val="0"/>
          <c:extLst>
            <c:ext xmlns:c16="http://schemas.microsoft.com/office/drawing/2014/chart" uri="{C3380CC4-5D6E-409C-BE32-E72D297353CC}">
              <c16:uniqueId val="{0000008B-35A3-864A-9361-8CEF910BA3B6}"/>
            </c:ext>
          </c:extLst>
        </c:ser>
        <c:ser>
          <c:idx val="140"/>
          <c:order val="140"/>
          <c:tx>
            <c:strRef>
              <c:f>offset_cumulative_50!$CQ$143</c:f>
              <c:strCache>
                <c:ptCount val="1"/>
                <c:pt idx="0">
                  <c:v>Rwanda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offset_cumulative_50!$CR$143:$DV$143</c:f>
            </c:numRef>
          </c:val>
          <c:smooth val="0"/>
          <c:extLst>
            <c:ext xmlns:c16="http://schemas.microsoft.com/office/drawing/2014/chart" uri="{C3380CC4-5D6E-409C-BE32-E72D297353CC}">
              <c16:uniqueId val="{0000008C-35A3-864A-9361-8CEF910BA3B6}"/>
            </c:ext>
          </c:extLst>
        </c:ser>
        <c:ser>
          <c:idx val="141"/>
          <c:order val="141"/>
          <c:tx>
            <c:strRef>
              <c:f>offset_cumulative_50!$CQ$144</c:f>
              <c:strCache>
                <c:ptCount val="1"/>
                <c:pt idx="0">
                  <c:v>Saint Kitts and Nevis</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offset_cumulative_50!$CR$144:$DV$144</c:f>
            </c:numRef>
          </c:val>
          <c:smooth val="0"/>
          <c:extLst>
            <c:ext xmlns:c16="http://schemas.microsoft.com/office/drawing/2014/chart" uri="{C3380CC4-5D6E-409C-BE32-E72D297353CC}">
              <c16:uniqueId val="{0000008D-35A3-864A-9361-8CEF910BA3B6}"/>
            </c:ext>
          </c:extLst>
        </c:ser>
        <c:ser>
          <c:idx val="142"/>
          <c:order val="142"/>
          <c:tx>
            <c:strRef>
              <c:f>offset_cumulative_50!$CQ$145</c:f>
              <c:strCache>
                <c:ptCount val="1"/>
                <c:pt idx="0">
                  <c:v>Saint Lucia</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offset_cumulative_50!$CR$145:$DV$145</c:f>
            </c:numRef>
          </c:val>
          <c:smooth val="0"/>
          <c:extLst>
            <c:ext xmlns:c16="http://schemas.microsoft.com/office/drawing/2014/chart" uri="{C3380CC4-5D6E-409C-BE32-E72D297353CC}">
              <c16:uniqueId val="{0000008E-35A3-864A-9361-8CEF910BA3B6}"/>
            </c:ext>
          </c:extLst>
        </c:ser>
        <c:ser>
          <c:idx val="143"/>
          <c:order val="143"/>
          <c:tx>
            <c:strRef>
              <c:f>offset_cumulative_50!$CQ$146</c:f>
              <c:strCache>
                <c:ptCount val="1"/>
                <c:pt idx="0">
                  <c:v>Saint Vincent and the Grenadines</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offset_cumulative_50!$CR$146:$DV$146</c:f>
            </c:numRef>
          </c:val>
          <c:smooth val="0"/>
          <c:extLst>
            <c:ext xmlns:c16="http://schemas.microsoft.com/office/drawing/2014/chart" uri="{C3380CC4-5D6E-409C-BE32-E72D297353CC}">
              <c16:uniqueId val="{0000008F-35A3-864A-9361-8CEF910BA3B6}"/>
            </c:ext>
          </c:extLst>
        </c:ser>
        <c:ser>
          <c:idx val="144"/>
          <c:order val="144"/>
          <c:tx>
            <c:strRef>
              <c:f>offset_cumulative_50!$CQ$147</c:f>
              <c:strCache>
                <c:ptCount val="1"/>
                <c:pt idx="0">
                  <c:v>San Marino</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offset_cumulative_50!$CR$147:$DV$147</c:f>
              <c:numCache>
                <c:formatCode>General</c:formatCode>
                <c:ptCount val="31"/>
                <c:pt idx="0">
                  <c:v>51</c:v>
                </c:pt>
                <c:pt idx="1">
                  <c:v>62</c:v>
                </c:pt>
                <c:pt idx="2">
                  <c:v>69</c:v>
                </c:pt>
                <c:pt idx="3">
                  <c:v>80</c:v>
                </c:pt>
                <c:pt idx="4">
                  <c:v>80</c:v>
                </c:pt>
                <c:pt idx="5">
                  <c:v>101</c:v>
                </c:pt>
                <c:pt idx="6">
                  <c:v>109</c:v>
                </c:pt>
                <c:pt idx="7">
                  <c:v>109</c:v>
                </c:pt>
                <c:pt idx="8">
                  <c:v>119</c:v>
                </c:pt>
                <c:pt idx="9">
                  <c:v>119</c:v>
                </c:pt>
                <c:pt idx="10">
                  <c:v>144</c:v>
                </c:pt>
                <c:pt idx="11">
                  <c:v>144</c:v>
                </c:pt>
                <c:pt idx="12">
                  <c:v>175</c:v>
                </c:pt>
                <c:pt idx="13">
                  <c:v>187</c:v>
                </c:pt>
                <c:pt idx="14">
                  <c:v>187</c:v>
                </c:pt>
                <c:pt idx="15">
                  <c:v>208</c:v>
                </c:pt>
                <c:pt idx="16">
                  <c:v>208</c:v>
                </c:pt>
                <c:pt idx="17">
                  <c:v>223</c:v>
                </c:pt>
                <c:pt idx="18">
                  <c:v>224</c:v>
                </c:pt>
                <c:pt idx="19">
                  <c:v>224</c:v>
                </c:pt>
                <c:pt idx="20">
                  <c:v>230</c:v>
                </c:pt>
                <c:pt idx="21">
                  <c:v>236</c:v>
                </c:pt>
                <c:pt idx="22">
                  <c:v>236</c:v>
                </c:pt>
                <c:pt idx="23">
                  <c:v>245</c:v>
                </c:pt>
                <c:pt idx="24">
                  <c:v>245</c:v>
                </c:pt>
                <c:pt idx="25">
                  <c:v>259</c:v>
                </c:pt>
                <c:pt idx="26">
                  <c:v>266</c:v>
                </c:pt>
                <c:pt idx="27">
                  <c:v>266</c:v>
                </c:pt>
                <c:pt idx="28">
                  <c:v>279</c:v>
                </c:pt>
                <c:pt idx="29">
                  <c:v>279</c:v>
                </c:pt>
                <c:pt idx="30">
                  <c:v>333</c:v>
                </c:pt>
              </c:numCache>
            </c:numRef>
          </c:val>
          <c:smooth val="0"/>
          <c:extLst>
            <c:ext xmlns:c16="http://schemas.microsoft.com/office/drawing/2014/chart" uri="{C3380CC4-5D6E-409C-BE32-E72D297353CC}">
              <c16:uniqueId val="{00000090-35A3-864A-9361-8CEF910BA3B6}"/>
            </c:ext>
          </c:extLst>
        </c:ser>
        <c:ser>
          <c:idx val="145"/>
          <c:order val="145"/>
          <c:tx>
            <c:strRef>
              <c:f>offset_cumulative_50!$CQ$148</c:f>
              <c:strCache>
                <c:ptCount val="1"/>
                <c:pt idx="0">
                  <c:v>Sao Tome and Principe</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offset_cumulative_50!$CR$148:$DV$148</c:f>
            </c:numRef>
          </c:val>
          <c:smooth val="0"/>
          <c:extLst>
            <c:ext xmlns:c16="http://schemas.microsoft.com/office/drawing/2014/chart" uri="{C3380CC4-5D6E-409C-BE32-E72D297353CC}">
              <c16:uniqueId val="{00000091-35A3-864A-9361-8CEF910BA3B6}"/>
            </c:ext>
          </c:extLst>
        </c:ser>
        <c:ser>
          <c:idx val="146"/>
          <c:order val="146"/>
          <c:tx>
            <c:strRef>
              <c:f>offset_cumulative_50!$CQ$149</c:f>
              <c:strCache>
                <c:ptCount val="1"/>
                <c:pt idx="0">
                  <c:v>Saudi Arabia</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offset_cumulative_50!$CR$149:$DV$149</c:f>
              <c:numCache>
                <c:formatCode>General</c:formatCode>
                <c:ptCount val="31"/>
                <c:pt idx="0">
                  <c:v>86</c:v>
                </c:pt>
                <c:pt idx="1">
                  <c:v>103</c:v>
                </c:pt>
                <c:pt idx="2">
                  <c:v>103</c:v>
                </c:pt>
                <c:pt idx="3">
                  <c:v>118</c:v>
                </c:pt>
                <c:pt idx="4">
                  <c:v>171</c:v>
                </c:pt>
                <c:pt idx="5">
                  <c:v>171</c:v>
                </c:pt>
                <c:pt idx="6">
                  <c:v>274</c:v>
                </c:pt>
                <c:pt idx="7">
                  <c:v>344</c:v>
                </c:pt>
                <c:pt idx="8">
                  <c:v>392</c:v>
                </c:pt>
                <c:pt idx="9">
                  <c:v>511</c:v>
                </c:pt>
                <c:pt idx="10">
                  <c:v>562</c:v>
                </c:pt>
                <c:pt idx="11">
                  <c:v>767</c:v>
                </c:pt>
                <c:pt idx="12">
                  <c:v>900</c:v>
                </c:pt>
                <c:pt idx="13">
                  <c:v>1012</c:v>
                </c:pt>
                <c:pt idx="14">
                  <c:v>1104</c:v>
                </c:pt>
                <c:pt idx="15">
                  <c:v>1203</c:v>
                </c:pt>
                <c:pt idx="16">
                  <c:v>1299</c:v>
                </c:pt>
                <c:pt idx="17">
                  <c:v>1453</c:v>
                </c:pt>
                <c:pt idx="18">
                  <c:v>1563</c:v>
                </c:pt>
                <c:pt idx="19">
                  <c:v>1720</c:v>
                </c:pt>
                <c:pt idx="20">
                  <c:v>1885</c:v>
                </c:pt>
                <c:pt idx="21">
                  <c:v>2039</c:v>
                </c:pt>
                <c:pt idx="22">
                  <c:v>2179</c:v>
                </c:pt>
                <c:pt idx="23">
                  <c:v>2402</c:v>
                </c:pt>
                <c:pt idx="24">
                  <c:v>2605</c:v>
                </c:pt>
                <c:pt idx="25">
                  <c:v>2795</c:v>
                </c:pt>
                <c:pt idx="26">
                  <c:v>2932</c:v>
                </c:pt>
                <c:pt idx="27">
                  <c:v>3287</c:v>
                </c:pt>
                <c:pt idx="28">
                  <c:v>3651</c:v>
                </c:pt>
                <c:pt idx="29">
                  <c:v>4033</c:v>
                </c:pt>
                <c:pt idx="30">
                  <c:v>4462</c:v>
                </c:pt>
              </c:numCache>
            </c:numRef>
          </c:val>
          <c:smooth val="0"/>
          <c:extLst>
            <c:ext xmlns:c16="http://schemas.microsoft.com/office/drawing/2014/chart" uri="{C3380CC4-5D6E-409C-BE32-E72D297353CC}">
              <c16:uniqueId val="{00000092-35A3-864A-9361-8CEF910BA3B6}"/>
            </c:ext>
          </c:extLst>
        </c:ser>
        <c:ser>
          <c:idx val="147"/>
          <c:order val="147"/>
          <c:tx>
            <c:strRef>
              <c:f>offset_cumulative_50!$CQ$150</c:f>
              <c:strCache>
                <c:ptCount val="1"/>
                <c:pt idx="0">
                  <c:v>Senegal</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offset_cumulative_50!$CR$150:$DV$150</c:f>
              <c:numCache>
                <c:formatCode>General</c:formatCode>
                <c:ptCount val="31"/>
                <c:pt idx="0">
                  <c:v>67</c:v>
                </c:pt>
                <c:pt idx="1">
                  <c:v>79</c:v>
                </c:pt>
                <c:pt idx="2">
                  <c:v>86</c:v>
                </c:pt>
                <c:pt idx="3">
                  <c:v>99</c:v>
                </c:pt>
                <c:pt idx="4">
                  <c:v>105</c:v>
                </c:pt>
                <c:pt idx="5">
                  <c:v>119</c:v>
                </c:pt>
                <c:pt idx="6">
                  <c:v>130</c:v>
                </c:pt>
                <c:pt idx="7">
                  <c:v>142</c:v>
                </c:pt>
                <c:pt idx="8">
                  <c:v>162</c:v>
                </c:pt>
                <c:pt idx="9">
                  <c:v>175</c:v>
                </c:pt>
                <c:pt idx="10">
                  <c:v>190</c:v>
                </c:pt>
                <c:pt idx="11">
                  <c:v>195</c:v>
                </c:pt>
                <c:pt idx="12">
                  <c:v>207</c:v>
                </c:pt>
                <c:pt idx="13">
                  <c:v>219</c:v>
                </c:pt>
                <c:pt idx="14">
                  <c:v>222</c:v>
                </c:pt>
                <c:pt idx="15">
                  <c:v>226</c:v>
                </c:pt>
                <c:pt idx="16">
                  <c:v>237</c:v>
                </c:pt>
                <c:pt idx="17">
                  <c:v>244</c:v>
                </c:pt>
                <c:pt idx="18">
                  <c:v>250</c:v>
                </c:pt>
                <c:pt idx="19">
                  <c:v>265</c:v>
                </c:pt>
                <c:pt idx="20">
                  <c:v>278</c:v>
                </c:pt>
                <c:pt idx="21">
                  <c:v>280</c:v>
                </c:pt>
                <c:pt idx="22">
                  <c:v>291</c:v>
                </c:pt>
                <c:pt idx="23">
                  <c:v>299</c:v>
                </c:pt>
                <c:pt idx="24">
                  <c:v>314</c:v>
                </c:pt>
                <c:pt idx="25">
                  <c:v>335</c:v>
                </c:pt>
                <c:pt idx="26">
                  <c:v>342</c:v>
                </c:pt>
                <c:pt idx="27">
                  <c:v>350</c:v>
                </c:pt>
                <c:pt idx="28">
                  <c:v>367</c:v>
                </c:pt>
                <c:pt idx="29">
                  <c:v>377</c:v>
                </c:pt>
                <c:pt idx="30">
                  <c:v>412</c:v>
                </c:pt>
              </c:numCache>
            </c:numRef>
          </c:val>
          <c:smooth val="0"/>
          <c:extLst>
            <c:ext xmlns:c16="http://schemas.microsoft.com/office/drawing/2014/chart" uri="{C3380CC4-5D6E-409C-BE32-E72D297353CC}">
              <c16:uniqueId val="{00000093-35A3-864A-9361-8CEF910BA3B6}"/>
            </c:ext>
          </c:extLst>
        </c:ser>
        <c:ser>
          <c:idx val="148"/>
          <c:order val="148"/>
          <c:tx>
            <c:strRef>
              <c:f>offset_cumulative_50!$CQ$151</c:f>
              <c:strCache>
                <c:ptCount val="1"/>
                <c:pt idx="0">
                  <c:v>Serbia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offset_cumulative_50!$CR$151:$DV$151</c:f>
              <c:numCache>
                <c:formatCode>General</c:formatCode>
                <c:ptCount val="31"/>
                <c:pt idx="0">
                  <c:v>55</c:v>
                </c:pt>
                <c:pt idx="1">
                  <c:v>65</c:v>
                </c:pt>
                <c:pt idx="2">
                  <c:v>83</c:v>
                </c:pt>
                <c:pt idx="3">
                  <c:v>103</c:v>
                </c:pt>
                <c:pt idx="4">
                  <c:v>135</c:v>
                </c:pt>
                <c:pt idx="5">
                  <c:v>171</c:v>
                </c:pt>
                <c:pt idx="6">
                  <c:v>222</c:v>
                </c:pt>
                <c:pt idx="7">
                  <c:v>249</c:v>
                </c:pt>
                <c:pt idx="8">
                  <c:v>303</c:v>
                </c:pt>
                <c:pt idx="9">
                  <c:v>384</c:v>
                </c:pt>
                <c:pt idx="10">
                  <c:v>384</c:v>
                </c:pt>
                <c:pt idx="11">
                  <c:v>457</c:v>
                </c:pt>
                <c:pt idx="12">
                  <c:v>659</c:v>
                </c:pt>
                <c:pt idx="13">
                  <c:v>741</c:v>
                </c:pt>
                <c:pt idx="14">
                  <c:v>785</c:v>
                </c:pt>
                <c:pt idx="15">
                  <c:v>900</c:v>
                </c:pt>
                <c:pt idx="16">
                  <c:v>1060</c:v>
                </c:pt>
                <c:pt idx="17">
                  <c:v>1171</c:v>
                </c:pt>
                <c:pt idx="18">
                  <c:v>1476</c:v>
                </c:pt>
                <c:pt idx="19">
                  <c:v>1624</c:v>
                </c:pt>
                <c:pt idx="20">
                  <c:v>1908</c:v>
                </c:pt>
                <c:pt idx="21">
                  <c:v>2200</c:v>
                </c:pt>
                <c:pt idx="22">
                  <c:v>2447</c:v>
                </c:pt>
                <c:pt idx="23">
                  <c:v>2666</c:v>
                </c:pt>
                <c:pt idx="24">
                  <c:v>2867</c:v>
                </c:pt>
                <c:pt idx="25">
                  <c:v>3105</c:v>
                </c:pt>
                <c:pt idx="26">
                  <c:v>3380</c:v>
                </c:pt>
                <c:pt idx="27">
                  <c:v>3630</c:v>
                </c:pt>
                <c:pt idx="28">
                  <c:v>4054</c:v>
                </c:pt>
                <c:pt idx="29">
                  <c:v>4465</c:v>
                </c:pt>
                <c:pt idx="30">
                  <c:v>4873</c:v>
                </c:pt>
              </c:numCache>
            </c:numRef>
          </c:val>
          <c:smooth val="0"/>
          <c:extLst>
            <c:ext xmlns:c16="http://schemas.microsoft.com/office/drawing/2014/chart" uri="{C3380CC4-5D6E-409C-BE32-E72D297353CC}">
              <c16:uniqueId val="{00000094-35A3-864A-9361-8CEF910BA3B6}"/>
            </c:ext>
          </c:extLst>
        </c:ser>
        <c:ser>
          <c:idx val="149"/>
          <c:order val="149"/>
          <c:tx>
            <c:strRef>
              <c:f>offset_cumulative_50!$CQ$152</c:f>
              <c:strCache>
                <c:ptCount val="1"/>
                <c:pt idx="0">
                  <c:v>Seychelles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offset_cumulative_50!$CR$152:$DV$152</c:f>
            </c:numRef>
          </c:val>
          <c:smooth val="0"/>
          <c:extLst>
            <c:ext xmlns:c16="http://schemas.microsoft.com/office/drawing/2014/chart" uri="{C3380CC4-5D6E-409C-BE32-E72D297353CC}">
              <c16:uniqueId val="{00000095-35A3-864A-9361-8CEF910BA3B6}"/>
            </c:ext>
          </c:extLst>
        </c:ser>
        <c:ser>
          <c:idx val="150"/>
          <c:order val="150"/>
          <c:tx>
            <c:strRef>
              <c:f>offset_cumulative_50!$CQ$153</c:f>
              <c:strCache>
                <c:ptCount val="1"/>
                <c:pt idx="0">
                  <c:v>Sierra Leone</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offset_cumulative_50!$CR$153:$DV$153</c:f>
            </c:numRef>
          </c:val>
          <c:smooth val="0"/>
          <c:extLst>
            <c:ext xmlns:c16="http://schemas.microsoft.com/office/drawing/2014/chart" uri="{C3380CC4-5D6E-409C-BE32-E72D297353CC}">
              <c16:uniqueId val="{00000096-35A3-864A-9361-8CEF910BA3B6}"/>
            </c:ext>
          </c:extLst>
        </c:ser>
        <c:ser>
          <c:idx val="151"/>
          <c:order val="151"/>
          <c:tx>
            <c:strRef>
              <c:f>offset_cumulative_50!$CQ$154</c:f>
              <c:strCache>
                <c:ptCount val="1"/>
                <c:pt idx="0">
                  <c:v>Singapore</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offset_cumulative_50!$CR$154:$DV$154</c:f>
              <c:numCache>
                <c:formatCode>General</c:formatCode>
                <c:ptCount val="31"/>
                <c:pt idx="0">
                  <c:v>50</c:v>
                </c:pt>
                <c:pt idx="1">
                  <c:v>58</c:v>
                </c:pt>
                <c:pt idx="2">
                  <c:v>67</c:v>
                </c:pt>
                <c:pt idx="3">
                  <c:v>72</c:v>
                </c:pt>
                <c:pt idx="4">
                  <c:v>75</c:v>
                </c:pt>
                <c:pt idx="5">
                  <c:v>77</c:v>
                </c:pt>
                <c:pt idx="6">
                  <c:v>81</c:v>
                </c:pt>
                <c:pt idx="7">
                  <c:v>84</c:v>
                </c:pt>
                <c:pt idx="8">
                  <c:v>84</c:v>
                </c:pt>
                <c:pt idx="9">
                  <c:v>85</c:v>
                </c:pt>
                <c:pt idx="10">
                  <c:v>85</c:v>
                </c:pt>
                <c:pt idx="11">
                  <c:v>89</c:v>
                </c:pt>
                <c:pt idx="12">
                  <c:v>89</c:v>
                </c:pt>
                <c:pt idx="13">
                  <c:v>91</c:v>
                </c:pt>
                <c:pt idx="14">
                  <c:v>93</c:v>
                </c:pt>
                <c:pt idx="15">
                  <c:v>93</c:v>
                </c:pt>
                <c:pt idx="16">
                  <c:v>93</c:v>
                </c:pt>
                <c:pt idx="17">
                  <c:v>102</c:v>
                </c:pt>
                <c:pt idx="18">
                  <c:v>106</c:v>
                </c:pt>
                <c:pt idx="19">
                  <c:v>108</c:v>
                </c:pt>
                <c:pt idx="20">
                  <c:v>110</c:v>
                </c:pt>
                <c:pt idx="21">
                  <c:v>110</c:v>
                </c:pt>
                <c:pt idx="22">
                  <c:v>117</c:v>
                </c:pt>
                <c:pt idx="23">
                  <c:v>130</c:v>
                </c:pt>
                <c:pt idx="24">
                  <c:v>138</c:v>
                </c:pt>
                <c:pt idx="25">
                  <c:v>150</c:v>
                </c:pt>
                <c:pt idx="26">
                  <c:v>150</c:v>
                </c:pt>
                <c:pt idx="27">
                  <c:v>160</c:v>
                </c:pt>
                <c:pt idx="28">
                  <c:v>178</c:v>
                </c:pt>
                <c:pt idx="29">
                  <c:v>178</c:v>
                </c:pt>
                <c:pt idx="30">
                  <c:v>200</c:v>
                </c:pt>
              </c:numCache>
            </c:numRef>
          </c:val>
          <c:smooth val="0"/>
          <c:extLst>
            <c:ext xmlns:c16="http://schemas.microsoft.com/office/drawing/2014/chart" uri="{C3380CC4-5D6E-409C-BE32-E72D297353CC}">
              <c16:uniqueId val="{00000097-35A3-864A-9361-8CEF910BA3B6}"/>
            </c:ext>
          </c:extLst>
        </c:ser>
        <c:ser>
          <c:idx val="152"/>
          <c:order val="152"/>
          <c:tx>
            <c:strRef>
              <c:f>offset_cumulative_50!$CQ$155</c:f>
              <c:strCache>
                <c:ptCount val="1"/>
                <c:pt idx="0">
                  <c:v>Slovakia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offset_cumulative_50!$CR$155:$DV$155</c:f>
              <c:numCache>
                <c:formatCode>General</c:formatCode>
                <c:ptCount val="31"/>
                <c:pt idx="0">
                  <c:v>54</c:v>
                </c:pt>
                <c:pt idx="1">
                  <c:v>63</c:v>
                </c:pt>
                <c:pt idx="2">
                  <c:v>72</c:v>
                </c:pt>
                <c:pt idx="3">
                  <c:v>105</c:v>
                </c:pt>
                <c:pt idx="4">
                  <c:v>123</c:v>
                </c:pt>
                <c:pt idx="5">
                  <c:v>137</c:v>
                </c:pt>
                <c:pt idx="6">
                  <c:v>178</c:v>
                </c:pt>
                <c:pt idx="7">
                  <c:v>185</c:v>
                </c:pt>
                <c:pt idx="8">
                  <c:v>186</c:v>
                </c:pt>
                <c:pt idx="9">
                  <c:v>204</c:v>
                </c:pt>
                <c:pt idx="10">
                  <c:v>216</c:v>
                </c:pt>
                <c:pt idx="11">
                  <c:v>226</c:v>
                </c:pt>
                <c:pt idx="12">
                  <c:v>269</c:v>
                </c:pt>
                <c:pt idx="13">
                  <c:v>292</c:v>
                </c:pt>
                <c:pt idx="14">
                  <c:v>314</c:v>
                </c:pt>
                <c:pt idx="15">
                  <c:v>336</c:v>
                </c:pt>
                <c:pt idx="16">
                  <c:v>363</c:v>
                </c:pt>
                <c:pt idx="17">
                  <c:v>400</c:v>
                </c:pt>
                <c:pt idx="18">
                  <c:v>426</c:v>
                </c:pt>
                <c:pt idx="19">
                  <c:v>450</c:v>
                </c:pt>
                <c:pt idx="20">
                  <c:v>471</c:v>
                </c:pt>
                <c:pt idx="21">
                  <c:v>485</c:v>
                </c:pt>
                <c:pt idx="22">
                  <c:v>534</c:v>
                </c:pt>
                <c:pt idx="23">
                  <c:v>581</c:v>
                </c:pt>
                <c:pt idx="24">
                  <c:v>682</c:v>
                </c:pt>
                <c:pt idx="25">
                  <c:v>701</c:v>
                </c:pt>
                <c:pt idx="26">
                  <c:v>715</c:v>
                </c:pt>
                <c:pt idx="27">
                  <c:v>728</c:v>
                </c:pt>
                <c:pt idx="28">
                  <c:v>742</c:v>
                </c:pt>
                <c:pt idx="29">
                  <c:v>769</c:v>
                </c:pt>
                <c:pt idx="30">
                  <c:v>835</c:v>
                </c:pt>
              </c:numCache>
            </c:numRef>
          </c:val>
          <c:smooth val="0"/>
          <c:extLst>
            <c:ext xmlns:c16="http://schemas.microsoft.com/office/drawing/2014/chart" uri="{C3380CC4-5D6E-409C-BE32-E72D297353CC}">
              <c16:uniqueId val="{00000098-35A3-864A-9361-8CEF910BA3B6}"/>
            </c:ext>
          </c:extLst>
        </c:ser>
        <c:ser>
          <c:idx val="153"/>
          <c:order val="153"/>
          <c:tx>
            <c:strRef>
              <c:f>offset_cumulative_50!$CQ$156</c:f>
              <c:strCache>
                <c:ptCount val="1"/>
                <c:pt idx="0">
                  <c:v>Slovenia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offset_cumulative_50!$CR$156:$DV$156</c:f>
              <c:numCache>
                <c:formatCode>General</c:formatCode>
                <c:ptCount val="31"/>
                <c:pt idx="0">
                  <c:v>57</c:v>
                </c:pt>
                <c:pt idx="1">
                  <c:v>89</c:v>
                </c:pt>
                <c:pt idx="2">
                  <c:v>141</c:v>
                </c:pt>
                <c:pt idx="3">
                  <c:v>181</c:v>
                </c:pt>
                <c:pt idx="4">
                  <c:v>219</c:v>
                </c:pt>
                <c:pt idx="5">
                  <c:v>253</c:v>
                </c:pt>
                <c:pt idx="6">
                  <c:v>275</c:v>
                </c:pt>
                <c:pt idx="7">
                  <c:v>275</c:v>
                </c:pt>
                <c:pt idx="8">
                  <c:v>286</c:v>
                </c:pt>
                <c:pt idx="9">
                  <c:v>341</c:v>
                </c:pt>
                <c:pt idx="10">
                  <c:v>383</c:v>
                </c:pt>
                <c:pt idx="11">
                  <c:v>414</c:v>
                </c:pt>
                <c:pt idx="12">
                  <c:v>442</c:v>
                </c:pt>
                <c:pt idx="13">
                  <c:v>480</c:v>
                </c:pt>
                <c:pt idx="14">
                  <c:v>528</c:v>
                </c:pt>
                <c:pt idx="15">
                  <c:v>562</c:v>
                </c:pt>
                <c:pt idx="16">
                  <c:v>632</c:v>
                </c:pt>
                <c:pt idx="17">
                  <c:v>684</c:v>
                </c:pt>
                <c:pt idx="18">
                  <c:v>730</c:v>
                </c:pt>
                <c:pt idx="19">
                  <c:v>756</c:v>
                </c:pt>
                <c:pt idx="20">
                  <c:v>802</c:v>
                </c:pt>
                <c:pt idx="21">
                  <c:v>841</c:v>
                </c:pt>
                <c:pt idx="22">
                  <c:v>897</c:v>
                </c:pt>
                <c:pt idx="23">
                  <c:v>934</c:v>
                </c:pt>
                <c:pt idx="24">
                  <c:v>977</c:v>
                </c:pt>
                <c:pt idx="25">
                  <c:v>997</c:v>
                </c:pt>
                <c:pt idx="26">
                  <c:v>1021</c:v>
                </c:pt>
                <c:pt idx="27">
                  <c:v>1059</c:v>
                </c:pt>
                <c:pt idx="28">
                  <c:v>1091</c:v>
                </c:pt>
                <c:pt idx="29">
                  <c:v>1124</c:v>
                </c:pt>
                <c:pt idx="30">
                  <c:v>1160</c:v>
                </c:pt>
              </c:numCache>
            </c:numRef>
          </c:val>
          <c:smooth val="0"/>
          <c:extLst>
            <c:ext xmlns:c16="http://schemas.microsoft.com/office/drawing/2014/chart" uri="{C3380CC4-5D6E-409C-BE32-E72D297353CC}">
              <c16:uniqueId val="{00000099-35A3-864A-9361-8CEF910BA3B6}"/>
            </c:ext>
          </c:extLst>
        </c:ser>
        <c:ser>
          <c:idx val="154"/>
          <c:order val="154"/>
          <c:tx>
            <c:strRef>
              <c:f>offset_cumulative_50!$CQ$157</c:f>
              <c:strCache>
                <c:ptCount val="1"/>
                <c:pt idx="0">
                  <c:v>Somalia</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offset_cumulative_50!$CR$157:$DV$157</c:f>
            </c:numRef>
          </c:val>
          <c:smooth val="0"/>
          <c:extLst>
            <c:ext xmlns:c16="http://schemas.microsoft.com/office/drawing/2014/chart" uri="{C3380CC4-5D6E-409C-BE32-E72D297353CC}">
              <c16:uniqueId val="{0000009A-35A3-864A-9361-8CEF910BA3B6}"/>
            </c:ext>
          </c:extLst>
        </c:ser>
        <c:ser>
          <c:idx val="155"/>
          <c:order val="155"/>
          <c:tx>
            <c:strRef>
              <c:f>offset_cumulative_50!$CQ$158</c:f>
              <c:strCache>
                <c:ptCount val="1"/>
                <c:pt idx="0">
                  <c:v>South Africa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offset_cumulative_50!$CR$158:$DV$158</c:f>
              <c:numCache>
                <c:formatCode>General</c:formatCode>
                <c:ptCount val="31"/>
                <c:pt idx="0">
                  <c:v>51</c:v>
                </c:pt>
                <c:pt idx="1">
                  <c:v>62</c:v>
                </c:pt>
                <c:pt idx="2">
                  <c:v>62</c:v>
                </c:pt>
                <c:pt idx="3">
                  <c:v>116</c:v>
                </c:pt>
                <c:pt idx="4">
                  <c:v>150</c:v>
                </c:pt>
                <c:pt idx="5">
                  <c:v>202</c:v>
                </c:pt>
                <c:pt idx="6">
                  <c:v>240</c:v>
                </c:pt>
                <c:pt idx="7">
                  <c:v>274</c:v>
                </c:pt>
                <c:pt idx="8">
                  <c:v>402</c:v>
                </c:pt>
                <c:pt idx="9">
                  <c:v>554</c:v>
                </c:pt>
                <c:pt idx="10">
                  <c:v>709</c:v>
                </c:pt>
                <c:pt idx="11">
                  <c:v>927</c:v>
                </c:pt>
                <c:pt idx="12">
                  <c:v>1170</c:v>
                </c:pt>
                <c:pt idx="13">
                  <c:v>1187</c:v>
                </c:pt>
                <c:pt idx="14">
                  <c:v>1280</c:v>
                </c:pt>
                <c:pt idx="15">
                  <c:v>1326</c:v>
                </c:pt>
                <c:pt idx="16">
                  <c:v>1353</c:v>
                </c:pt>
                <c:pt idx="17">
                  <c:v>1380</c:v>
                </c:pt>
                <c:pt idx="18">
                  <c:v>1462</c:v>
                </c:pt>
                <c:pt idx="19">
                  <c:v>1505</c:v>
                </c:pt>
                <c:pt idx="20">
                  <c:v>1585</c:v>
                </c:pt>
                <c:pt idx="21">
                  <c:v>1655</c:v>
                </c:pt>
                <c:pt idx="22">
                  <c:v>1686</c:v>
                </c:pt>
                <c:pt idx="23">
                  <c:v>1749</c:v>
                </c:pt>
                <c:pt idx="24">
                  <c:v>1845</c:v>
                </c:pt>
                <c:pt idx="25">
                  <c:v>1934</c:v>
                </c:pt>
                <c:pt idx="26">
                  <c:v>2003</c:v>
                </c:pt>
                <c:pt idx="27">
                  <c:v>2028</c:v>
                </c:pt>
                <c:pt idx="28">
                  <c:v>2173</c:v>
                </c:pt>
                <c:pt idx="29">
                  <c:v>2272</c:v>
                </c:pt>
                <c:pt idx="30">
                  <c:v>2415</c:v>
                </c:pt>
              </c:numCache>
            </c:numRef>
          </c:val>
          <c:smooth val="0"/>
          <c:extLst>
            <c:ext xmlns:c16="http://schemas.microsoft.com/office/drawing/2014/chart" uri="{C3380CC4-5D6E-409C-BE32-E72D297353CC}">
              <c16:uniqueId val="{0000009B-35A3-864A-9361-8CEF910BA3B6}"/>
            </c:ext>
          </c:extLst>
        </c:ser>
        <c:ser>
          <c:idx val="156"/>
          <c:order val="156"/>
          <c:tx>
            <c:strRef>
              <c:f>offset_cumulative_50!$CQ$159</c:f>
              <c:strCache>
                <c:ptCount val="1"/>
                <c:pt idx="0">
                  <c:v>South Sudan</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offset_cumulative_50!$CR$159:$DV$159</c:f>
            </c:numRef>
          </c:val>
          <c:smooth val="0"/>
          <c:extLst>
            <c:ext xmlns:c16="http://schemas.microsoft.com/office/drawing/2014/chart" uri="{C3380CC4-5D6E-409C-BE32-E72D297353CC}">
              <c16:uniqueId val="{0000009C-35A3-864A-9361-8CEF910BA3B6}"/>
            </c:ext>
          </c:extLst>
        </c:ser>
        <c:ser>
          <c:idx val="157"/>
          <c:order val="157"/>
          <c:tx>
            <c:strRef>
              <c:f>offset_cumulative_50!$CQ$160</c:f>
              <c:strCache>
                <c:ptCount val="1"/>
                <c:pt idx="0">
                  <c:v>Spain</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offset_cumulative_50!$CR$160:$DV$160</c:f>
              <c:numCache>
                <c:formatCode>General</c:formatCode>
                <c:ptCount val="31"/>
                <c:pt idx="0">
                  <c:v>84</c:v>
                </c:pt>
                <c:pt idx="1">
                  <c:v>120</c:v>
                </c:pt>
                <c:pt idx="2">
                  <c:v>165</c:v>
                </c:pt>
                <c:pt idx="3">
                  <c:v>222</c:v>
                </c:pt>
                <c:pt idx="4">
                  <c:v>259</c:v>
                </c:pt>
                <c:pt idx="5">
                  <c:v>400</c:v>
                </c:pt>
                <c:pt idx="6">
                  <c:v>500</c:v>
                </c:pt>
                <c:pt idx="7">
                  <c:v>673</c:v>
                </c:pt>
                <c:pt idx="8">
                  <c:v>1073</c:v>
                </c:pt>
                <c:pt idx="9">
                  <c:v>1695</c:v>
                </c:pt>
                <c:pt idx="10">
                  <c:v>2277</c:v>
                </c:pt>
                <c:pt idx="11">
                  <c:v>2277</c:v>
                </c:pt>
                <c:pt idx="12">
                  <c:v>5232</c:v>
                </c:pt>
                <c:pt idx="13">
                  <c:v>6391</c:v>
                </c:pt>
                <c:pt idx="14">
                  <c:v>7798</c:v>
                </c:pt>
                <c:pt idx="15">
                  <c:v>9942</c:v>
                </c:pt>
                <c:pt idx="16">
                  <c:v>11748</c:v>
                </c:pt>
                <c:pt idx="17">
                  <c:v>13910</c:v>
                </c:pt>
                <c:pt idx="18">
                  <c:v>17963</c:v>
                </c:pt>
                <c:pt idx="19">
                  <c:v>20410</c:v>
                </c:pt>
                <c:pt idx="20">
                  <c:v>25374</c:v>
                </c:pt>
                <c:pt idx="21">
                  <c:v>28768</c:v>
                </c:pt>
                <c:pt idx="22">
                  <c:v>35136</c:v>
                </c:pt>
                <c:pt idx="23">
                  <c:v>39885</c:v>
                </c:pt>
                <c:pt idx="24">
                  <c:v>49515</c:v>
                </c:pt>
                <c:pt idx="25">
                  <c:v>57786</c:v>
                </c:pt>
                <c:pt idx="26">
                  <c:v>65719</c:v>
                </c:pt>
                <c:pt idx="27">
                  <c:v>73235</c:v>
                </c:pt>
                <c:pt idx="28">
                  <c:v>80110</c:v>
                </c:pt>
                <c:pt idx="29">
                  <c:v>87956</c:v>
                </c:pt>
                <c:pt idx="30">
                  <c:v>95923</c:v>
                </c:pt>
              </c:numCache>
            </c:numRef>
          </c:val>
          <c:smooth val="0"/>
          <c:extLst>
            <c:ext xmlns:c16="http://schemas.microsoft.com/office/drawing/2014/chart" uri="{C3380CC4-5D6E-409C-BE32-E72D297353CC}">
              <c16:uniqueId val="{0000009D-35A3-864A-9361-8CEF910BA3B6}"/>
            </c:ext>
          </c:extLst>
        </c:ser>
        <c:ser>
          <c:idx val="158"/>
          <c:order val="158"/>
          <c:tx>
            <c:strRef>
              <c:f>offset_cumulative_50!$CQ$161</c:f>
              <c:strCache>
                <c:ptCount val="1"/>
                <c:pt idx="0">
                  <c:v>Sri Lanka</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offset_cumulative_50!$CR$161:$DV$161</c:f>
              <c:numCache>
                <c:formatCode>General</c:formatCode>
                <c:ptCount val="31"/>
                <c:pt idx="0">
                  <c:v>51</c:v>
                </c:pt>
                <c:pt idx="1">
                  <c:v>60</c:v>
                </c:pt>
                <c:pt idx="2">
                  <c:v>73</c:v>
                </c:pt>
                <c:pt idx="3">
                  <c:v>77</c:v>
                </c:pt>
                <c:pt idx="4">
                  <c:v>82</c:v>
                </c:pt>
                <c:pt idx="5">
                  <c:v>97</c:v>
                </c:pt>
                <c:pt idx="6">
                  <c:v>102</c:v>
                </c:pt>
                <c:pt idx="7">
                  <c:v>102</c:v>
                </c:pt>
                <c:pt idx="8">
                  <c:v>106</c:v>
                </c:pt>
                <c:pt idx="9">
                  <c:v>106</c:v>
                </c:pt>
                <c:pt idx="10">
                  <c:v>113</c:v>
                </c:pt>
                <c:pt idx="11">
                  <c:v>117</c:v>
                </c:pt>
                <c:pt idx="12">
                  <c:v>122</c:v>
                </c:pt>
                <c:pt idx="13">
                  <c:v>143</c:v>
                </c:pt>
                <c:pt idx="14">
                  <c:v>146</c:v>
                </c:pt>
                <c:pt idx="15">
                  <c:v>151</c:v>
                </c:pt>
                <c:pt idx="16">
                  <c:v>159</c:v>
                </c:pt>
                <c:pt idx="17">
                  <c:v>166</c:v>
                </c:pt>
                <c:pt idx="18">
                  <c:v>176</c:v>
                </c:pt>
                <c:pt idx="19">
                  <c:v>178</c:v>
                </c:pt>
                <c:pt idx="20">
                  <c:v>185</c:v>
                </c:pt>
                <c:pt idx="21">
                  <c:v>189</c:v>
                </c:pt>
                <c:pt idx="22">
                  <c:v>190</c:v>
                </c:pt>
                <c:pt idx="23">
                  <c:v>190</c:v>
                </c:pt>
                <c:pt idx="24">
                  <c:v>198</c:v>
                </c:pt>
                <c:pt idx="25">
                  <c:v>210</c:v>
                </c:pt>
                <c:pt idx="26">
                  <c:v>217</c:v>
                </c:pt>
                <c:pt idx="27">
                  <c:v>233</c:v>
                </c:pt>
                <c:pt idx="28">
                  <c:v>238</c:v>
                </c:pt>
                <c:pt idx="29">
                  <c:v>238</c:v>
                </c:pt>
                <c:pt idx="30">
                  <c:v>244</c:v>
                </c:pt>
              </c:numCache>
            </c:numRef>
          </c:val>
          <c:smooth val="0"/>
          <c:extLst>
            <c:ext xmlns:c16="http://schemas.microsoft.com/office/drawing/2014/chart" uri="{C3380CC4-5D6E-409C-BE32-E72D297353CC}">
              <c16:uniqueId val="{0000009E-35A3-864A-9361-8CEF910BA3B6}"/>
            </c:ext>
          </c:extLst>
        </c:ser>
        <c:ser>
          <c:idx val="159"/>
          <c:order val="159"/>
          <c:tx>
            <c:strRef>
              <c:f>offset_cumulative_50!$CQ$162</c:f>
              <c:strCache>
                <c:ptCount val="1"/>
                <c:pt idx="0">
                  <c:v>Sudan</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offset_cumulative_50!$CR$162:$DV$162</c:f>
            </c:numRef>
          </c:val>
          <c:smooth val="0"/>
          <c:extLst>
            <c:ext xmlns:c16="http://schemas.microsoft.com/office/drawing/2014/chart" uri="{C3380CC4-5D6E-409C-BE32-E72D297353CC}">
              <c16:uniqueId val="{0000009F-35A3-864A-9361-8CEF910BA3B6}"/>
            </c:ext>
          </c:extLst>
        </c:ser>
        <c:ser>
          <c:idx val="160"/>
          <c:order val="160"/>
          <c:tx>
            <c:strRef>
              <c:f>offset_cumulative_50!$CQ$163</c:f>
              <c:strCache>
                <c:ptCount val="1"/>
                <c:pt idx="0">
                  <c:v>Suriname</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offset_cumulative_50!$CR$163:$DV$163</c:f>
            </c:numRef>
          </c:val>
          <c:smooth val="0"/>
          <c:extLst>
            <c:ext xmlns:c16="http://schemas.microsoft.com/office/drawing/2014/chart" uri="{C3380CC4-5D6E-409C-BE32-E72D297353CC}">
              <c16:uniqueId val="{000000A0-35A3-864A-9361-8CEF910BA3B6}"/>
            </c:ext>
          </c:extLst>
        </c:ser>
        <c:ser>
          <c:idx val="161"/>
          <c:order val="161"/>
          <c:tx>
            <c:strRef>
              <c:f>offset_cumulative_50!$CQ$164</c:f>
              <c:strCache>
                <c:ptCount val="1"/>
                <c:pt idx="0">
                  <c:v>Sweden</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offset_cumulative_50!$CR$164:$DV$164</c:f>
              <c:numCache>
                <c:formatCode>General</c:formatCode>
                <c:ptCount val="31"/>
                <c:pt idx="0">
                  <c:v>94</c:v>
                </c:pt>
                <c:pt idx="1">
                  <c:v>101</c:v>
                </c:pt>
                <c:pt idx="2">
                  <c:v>161</c:v>
                </c:pt>
                <c:pt idx="3">
                  <c:v>203</c:v>
                </c:pt>
                <c:pt idx="4">
                  <c:v>248</c:v>
                </c:pt>
                <c:pt idx="5">
                  <c:v>355</c:v>
                </c:pt>
                <c:pt idx="6">
                  <c:v>500</c:v>
                </c:pt>
                <c:pt idx="7">
                  <c:v>599</c:v>
                </c:pt>
                <c:pt idx="8">
                  <c:v>814</c:v>
                </c:pt>
                <c:pt idx="9">
                  <c:v>961</c:v>
                </c:pt>
                <c:pt idx="10">
                  <c:v>1022</c:v>
                </c:pt>
                <c:pt idx="11">
                  <c:v>1103</c:v>
                </c:pt>
                <c:pt idx="12">
                  <c:v>1190</c:v>
                </c:pt>
                <c:pt idx="13">
                  <c:v>1279</c:v>
                </c:pt>
                <c:pt idx="14">
                  <c:v>1439</c:v>
                </c:pt>
                <c:pt idx="15">
                  <c:v>1639</c:v>
                </c:pt>
                <c:pt idx="16">
                  <c:v>1763</c:v>
                </c:pt>
                <c:pt idx="17">
                  <c:v>1934</c:v>
                </c:pt>
                <c:pt idx="18">
                  <c:v>2046</c:v>
                </c:pt>
                <c:pt idx="19">
                  <c:v>2286</c:v>
                </c:pt>
                <c:pt idx="20">
                  <c:v>2526</c:v>
                </c:pt>
                <c:pt idx="21">
                  <c:v>2840</c:v>
                </c:pt>
                <c:pt idx="22">
                  <c:v>3069</c:v>
                </c:pt>
                <c:pt idx="23">
                  <c:v>3447</c:v>
                </c:pt>
                <c:pt idx="24">
                  <c:v>3700</c:v>
                </c:pt>
                <c:pt idx="25">
                  <c:v>4028</c:v>
                </c:pt>
                <c:pt idx="26">
                  <c:v>4435</c:v>
                </c:pt>
                <c:pt idx="27">
                  <c:v>4947</c:v>
                </c:pt>
                <c:pt idx="28">
                  <c:v>5568</c:v>
                </c:pt>
                <c:pt idx="29">
                  <c:v>6131</c:v>
                </c:pt>
                <c:pt idx="30">
                  <c:v>6443</c:v>
                </c:pt>
              </c:numCache>
            </c:numRef>
          </c:val>
          <c:smooth val="0"/>
          <c:extLst>
            <c:ext xmlns:c16="http://schemas.microsoft.com/office/drawing/2014/chart" uri="{C3380CC4-5D6E-409C-BE32-E72D297353CC}">
              <c16:uniqueId val="{000000A1-35A3-864A-9361-8CEF910BA3B6}"/>
            </c:ext>
          </c:extLst>
        </c:ser>
        <c:ser>
          <c:idx val="162"/>
          <c:order val="162"/>
          <c:tx>
            <c:strRef>
              <c:f>offset_cumulative_50!$CQ$165</c:f>
              <c:strCache>
                <c:ptCount val="1"/>
                <c:pt idx="0">
                  <c:v>Switzerland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offset_cumulative_50!$CR$165:$DV$165</c:f>
              <c:numCache>
                <c:formatCode>General</c:formatCode>
                <c:ptCount val="31"/>
                <c:pt idx="0">
                  <c:v>56</c:v>
                </c:pt>
                <c:pt idx="1">
                  <c:v>90</c:v>
                </c:pt>
                <c:pt idx="2">
                  <c:v>114</c:v>
                </c:pt>
                <c:pt idx="3">
                  <c:v>214</c:v>
                </c:pt>
                <c:pt idx="4">
                  <c:v>268</c:v>
                </c:pt>
                <c:pt idx="5">
                  <c:v>337</c:v>
                </c:pt>
                <c:pt idx="6">
                  <c:v>374</c:v>
                </c:pt>
                <c:pt idx="7">
                  <c:v>491</c:v>
                </c:pt>
                <c:pt idx="8">
                  <c:v>652</c:v>
                </c:pt>
                <c:pt idx="9">
                  <c:v>652</c:v>
                </c:pt>
                <c:pt idx="10">
                  <c:v>1139</c:v>
                </c:pt>
                <c:pt idx="11">
                  <c:v>1359</c:v>
                </c:pt>
                <c:pt idx="12">
                  <c:v>2200</c:v>
                </c:pt>
                <c:pt idx="13">
                  <c:v>2200</c:v>
                </c:pt>
                <c:pt idx="14">
                  <c:v>2700</c:v>
                </c:pt>
                <c:pt idx="15">
                  <c:v>3028</c:v>
                </c:pt>
                <c:pt idx="16">
                  <c:v>4075</c:v>
                </c:pt>
                <c:pt idx="17">
                  <c:v>5294</c:v>
                </c:pt>
                <c:pt idx="18">
                  <c:v>6575</c:v>
                </c:pt>
                <c:pt idx="19">
                  <c:v>7474</c:v>
                </c:pt>
                <c:pt idx="20">
                  <c:v>8795</c:v>
                </c:pt>
                <c:pt idx="21">
                  <c:v>9877</c:v>
                </c:pt>
                <c:pt idx="22">
                  <c:v>10897</c:v>
                </c:pt>
                <c:pt idx="23">
                  <c:v>11811</c:v>
                </c:pt>
                <c:pt idx="24">
                  <c:v>12928</c:v>
                </c:pt>
                <c:pt idx="25">
                  <c:v>14076</c:v>
                </c:pt>
                <c:pt idx="26">
                  <c:v>14829</c:v>
                </c:pt>
                <c:pt idx="27">
                  <c:v>15922</c:v>
                </c:pt>
                <c:pt idx="28">
                  <c:v>16605</c:v>
                </c:pt>
                <c:pt idx="29">
                  <c:v>17768</c:v>
                </c:pt>
                <c:pt idx="30">
                  <c:v>18827</c:v>
                </c:pt>
              </c:numCache>
            </c:numRef>
          </c:val>
          <c:smooth val="0"/>
          <c:extLst>
            <c:ext xmlns:c16="http://schemas.microsoft.com/office/drawing/2014/chart" uri="{C3380CC4-5D6E-409C-BE32-E72D297353CC}">
              <c16:uniqueId val="{000000A2-35A3-864A-9361-8CEF910BA3B6}"/>
            </c:ext>
          </c:extLst>
        </c:ser>
        <c:ser>
          <c:idx val="163"/>
          <c:order val="163"/>
          <c:tx>
            <c:strRef>
              <c:f>offset_cumulative_50!$CQ$166</c:f>
              <c:strCache>
                <c:ptCount val="1"/>
                <c:pt idx="0">
                  <c:v>Syria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offset_cumulative_50!$CR$166:$DV$166</c:f>
            </c:numRef>
          </c:val>
          <c:smooth val="0"/>
          <c:extLst>
            <c:ext xmlns:c16="http://schemas.microsoft.com/office/drawing/2014/chart" uri="{C3380CC4-5D6E-409C-BE32-E72D297353CC}">
              <c16:uniqueId val="{000000A3-35A3-864A-9361-8CEF910BA3B6}"/>
            </c:ext>
          </c:extLst>
        </c:ser>
        <c:ser>
          <c:idx val="164"/>
          <c:order val="164"/>
          <c:tx>
            <c:strRef>
              <c:f>offset_cumulative_50!$CQ$167</c:f>
              <c:strCache>
                <c:ptCount val="1"/>
                <c:pt idx="0">
                  <c:v>Taiwan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offset_cumulative_50!$CR$167:$DV$167</c:f>
              <c:numCache>
                <c:formatCode>General</c:formatCode>
                <c:ptCount val="31"/>
                <c:pt idx="0">
                  <c:v>50</c:v>
                </c:pt>
                <c:pt idx="1">
                  <c:v>53</c:v>
                </c:pt>
                <c:pt idx="2">
                  <c:v>59</c:v>
                </c:pt>
                <c:pt idx="3">
                  <c:v>67</c:v>
                </c:pt>
                <c:pt idx="4">
                  <c:v>77</c:v>
                </c:pt>
                <c:pt idx="5">
                  <c:v>100</c:v>
                </c:pt>
                <c:pt idx="6">
                  <c:v>108</c:v>
                </c:pt>
                <c:pt idx="7">
                  <c:v>135</c:v>
                </c:pt>
                <c:pt idx="8">
                  <c:v>153</c:v>
                </c:pt>
                <c:pt idx="9">
                  <c:v>169</c:v>
                </c:pt>
                <c:pt idx="10">
                  <c:v>195</c:v>
                </c:pt>
                <c:pt idx="11">
                  <c:v>215</c:v>
                </c:pt>
                <c:pt idx="12">
                  <c:v>235</c:v>
                </c:pt>
                <c:pt idx="13">
                  <c:v>252</c:v>
                </c:pt>
                <c:pt idx="14">
                  <c:v>267</c:v>
                </c:pt>
                <c:pt idx="15">
                  <c:v>283</c:v>
                </c:pt>
                <c:pt idx="16">
                  <c:v>298</c:v>
                </c:pt>
                <c:pt idx="17">
                  <c:v>306</c:v>
                </c:pt>
                <c:pt idx="18">
                  <c:v>322</c:v>
                </c:pt>
                <c:pt idx="19">
                  <c:v>329</c:v>
                </c:pt>
                <c:pt idx="20">
                  <c:v>339</c:v>
                </c:pt>
                <c:pt idx="21">
                  <c:v>348</c:v>
                </c:pt>
                <c:pt idx="22">
                  <c:v>355</c:v>
                </c:pt>
                <c:pt idx="23">
                  <c:v>363</c:v>
                </c:pt>
                <c:pt idx="24">
                  <c:v>373</c:v>
                </c:pt>
                <c:pt idx="25">
                  <c:v>376</c:v>
                </c:pt>
                <c:pt idx="26">
                  <c:v>379</c:v>
                </c:pt>
                <c:pt idx="27">
                  <c:v>380</c:v>
                </c:pt>
                <c:pt idx="28">
                  <c:v>382</c:v>
                </c:pt>
                <c:pt idx="29">
                  <c:v>385</c:v>
                </c:pt>
                <c:pt idx="30">
                  <c:v>388</c:v>
                </c:pt>
              </c:numCache>
            </c:numRef>
          </c:val>
          <c:smooth val="0"/>
          <c:extLst>
            <c:ext xmlns:c16="http://schemas.microsoft.com/office/drawing/2014/chart" uri="{C3380CC4-5D6E-409C-BE32-E72D297353CC}">
              <c16:uniqueId val="{000000A4-35A3-864A-9361-8CEF910BA3B6}"/>
            </c:ext>
          </c:extLst>
        </c:ser>
        <c:ser>
          <c:idx val="165"/>
          <c:order val="165"/>
          <c:tx>
            <c:strRef>
              <c:f>offset_cumulative_50!$CQ$168</c:f>
              <c:strCache>
                <c:ptCount val="1"/>
                <c:pt idx="0">
                  <c:v>Tanzania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offset_cumulative_50!$CR$168:$DV$168</c:f>
            </c:numRef>
          </c:val>
          <c:smooth val="0"/>
          <c:extLst>
            <c:ext xmlns:c16="http://schemas.microsoft.com/office/drawing/2014/chart" uri="{C3380CC4-5D6E-409C-BE32-E72D297353CC}">
              <c16:uniqueId val="{000000A5-35A3-864A-9361-8CEF910BA3B6}"/>
            </c:ext>
          </c:extLst>
        </c:ser>
        <c:ser>
          <c:idx val="166"/>
          <c:order val="166"/>
          <c:tx>
            <c:strRef>
              <c:f>offset_cumulative_50!$CQ$169</c:f>
              <c:strCache>
                <c:ptCount val="1"/>
                <c:pt idx="0">
                  <c:v>Thailand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offset_cumulative_50!$CR$169:$DV$169</c:f>
              <c:numCache>
                <c:formatCode>General</c:formatCode>
                <c:ptCount val="31"/>
                <c:pt idx="0">
                  <c:v>50</c:v>
                </c:pt>
                <c:pt idx="1">
                  <c:v>50</c:v>
                </c:pt>
                <c:pt idx="2">
                  <c:v>50</c:v>
                </c:pt>
                <c:pt idx="3">
                  <c:v>53</c:v>
                </c:pt>
                <c:pt idx="4">
                  <c:v>59</c:v>
                </c:pt>
                <c:pt idx="5">
                  <c:v>70</c:v>
                </c:pt>
                <c:pt idx="6">
                  <c:v>75</c:v>
                </c:pt>
                <c:pt idx="7">
                  <c:v>82</c:v>
                </c:pt>
                <c:pt idx="8">
                  <c:v>114</c:v>
                </c:pt>
                <c:pt idx="9">
                  <c:v>147</c:v>
                </c:pt>
                <c:pt idx="10">
                  <c:v>177</c:v>
                </c:pt>
                <c:pt idx="11">
                  <c:v>212</c:v>
                </c:pt>
                <c:pt idx="12">
                  <c:v>272</c:v>
                </c:pt>
                <c:pt idx="13">
                  <c:v>322</c:v>
                </c:pt>
                <c:pt idx="14">
                  <c:v>411</c:v>
                </c:pt>
                <c:pt idx="15">
                  <c:v>599</c:v>
                </c:pt>
                <c:pt idx="16">
                  <c:v>721</c:v>
                </c:pt>
                <c:pt idx="17">
                  <c:v>827</c:v>
                </c:pt>
                <c:pt idx="18">
                  <c:v>934</c:v>
                </c:pt>
                <c:pt idx="19">
                  <c:v>1045</c:v>
                </c:pt>
                <c:pt idx="20">
                  <c:v>1136</c:v>
                </c:pt>
                <c:pt idx="21">
                  <c:v>1245</c:v>
                </c:pt>
                <c:pt idx="22">
                  <c:v>1388</c:v>
                </c:pt>
                <c:pt idx="23">
                  <c:v>1524</c:v>
                </c:pt>
                <c:pt idx="24">
                  <c:v>1651</c:v>
                </c:pt>
                <c:pt idx="25">
                  <c:v>1771</c:v>
                </c:pt>
                <c:pt idx="26">
                  <c:v>1875</c:v>
                </c:pt>
                <c:pt idx="27">
                  <c:v>1978</c:v>
                </c:pt>
                <c:pt idx="28">
                  <c:v>2067</c:v>
                </c:pt>
                <c:pt idx="29">
                  <c:v>2169</c:v>
                </c:pt>
                <c:pt idx="30">
                  <c:v>2220</c:v>
                </c:pt>
              </c:numCache>
            </c:numRef>
          </c:val>
          <c:smooth val="0"/>
          <c:extLst>
            <c:ext xmlns:c16="http://schemas.microsoft.com/office/drawing/2014/chart" uri="{C3380CC4-5D6E-409C-BE32-E72D297353CC}">
              <c16:uniqueId val="{000000A6-35A3-864A-9361-8CEF910BA3B6}"/>
            </c:ext>
          </c:extLst>
        </c:ser>
        <c:ser>
          <c:idx val="167"/>
          <c:order val="167"/>
          <c:tx>
            <c:strRef>
              <c:f>offset_cumulative_50!$CQ$170</c:f>
              <c:strCache>
                <c:ptCount val="1"/>
                <c:pt idx="0">
                  <c:v>Timor-Leste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offset_cumulative_50!$CR$170:$DV$170</c:f>
            </c:numRef>
          </c:val>
          <c:smooth val="0"/>
          <c:extLst>
            <c:ext xmlns:c16="http://schemas.microsoft.com/office/drawing/2014/chart" uri="{C3380CC4-5D6E-409C-BE32-E72D297353CC}">
              <c16:uniqueId val="{000000A7-35A3-864A-9361-8CEF910BA3B6}"/>
            </c:ext>
          </c:extLst>
        </c:ser>
        <c:ser>
          <c:idx val="168"/>
          <c:order val="168"/>
          <c:tx>
            <c:strRef>
              <c:f>offset_cumulative_50!$CQ$171</c:f>
              <c:strCache>
                <c:ptCount val="1"/>
                <c:pt idx="0">
                  <c:v>Togo</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offset_cumulative_50!$CR$171:$DV$171</c:f>
            </c:numRef>
          </c:val>
          <c:smooth val="0"/>
          <c:extLst>
            <c:ext xmlns:c16="http://schemas.microsoft.com/office/drawing/2014/chart" uri="{C3380CC4-5D6E-409C-BE32-E72D297353CC}">
              <c16:uniqueId val="{000000A8-35A3-864A-9361-8CEF910BA3B6}"/>
            </c:ext>
          </c:extLst>
        </c:ser>
        <c:ser>
          <c:idx val="169"/>
          <c:order val="169"/>
          <c:tx>
            <c:strRef>
              <c:f>offset_cumulative_50!$CQ$172</c:f>
              <c:strCache>
                <c:ptCount val="1"/>
                <c:pt idx="0">
                  <c:v>Trinidad and Tobago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offset_cumulative_50!$CR$172:$DV$172</c:f>
              <c:numCache>
                <c:formatCode>General</c:formatCode>
                <c:ptCount val="31"/>
                <c:pt idx="0">
                  <c:v>50</c:v>
                </c:pt>
                <c:pt idx="1">
                  <c:v>51</c:v>
                </c:pt>
                <c:pt idx="2">
                  <c:v>57</c:v>
                </c:pt>
                <c:pt idx="3">
                  <c:v>60</c:v>
                </c:pt>
                <c:pt idx="4">
                  <c:v>65</c:v>
                </c:pt>
                <c:pt idx="5">
                  <c:v>66</c:v>
                </c:pt>
                <c:pt idx="6">
                  <c:v>74</c:v>
                </c:pt>
                <c:pt idx="7">
                  <c:v>78</c:v>
                </c:pt>
                <c:pt idx="8">
                  <c:v>82</c:v>
                </c:pt>
                <c:pt idx="9">
                  <c:v>87</c:v>
                </c:pt>
                <c:pt idx="10">
                  <c:v>90</c:v>
                </c:pt>
                <c:pt idx="11">
                  <c:v>94</c:v>
                </c:pt>
                <c:pt idx="12">
                  <c:v>98</c:v>
                </c:pt>
                <c:pt idx="13">
                  <c:v>103</c:v>
                </c:pt>
                <c:pt idx="14">
                  <c:v>104</c:v>
                </c:pt>
                <c:pt idx="15">
                  <c:v>105</c:v>
                </c:pt>
                <c:pt idx="16">
                  <c:v>107</c:v>
                </c:pt>
                <c:pt idx="17">
                  <c:v>107</c:v>
                </c:pt>
                <c:pt idx="18">
                  <c:v>109</c:v>
                </c:pt>
                <c:pt idx="19">
                  <c:v>109</c:v>
                </c:pt>
                <c:pt idx="20">
                  <c:v>112</c:v>
                </c:pt>
                <c:pt idx="21">
                  <c:v>113</c:v>
                </c:pt>
                <c:pt idx="22">
                  <c:v>113</c:v>
                </c:pt>
                <c:pt idx="23">
                  <c:v>113</c:v>
                </c:pt>
                <c:pt idx="24">
                  <c:v>114</c:v>
                </c:pt>
                <c:pt idx="25">
                  <c:v>114</c:v>
                </c:pt>
                <c:pt idx="26">
                  <c:v>114</c:v>
                </c:pt>
                <c:pt idx="27">
                  <c:v>114</c:v>
                </c:pt>
                <c:pt idx="28">
                  <c:v>114</c:v>
                </c:pt>
                <c:pt idx="29">
                  <c:v>114</c:v>
                </c:pt>
                <c:pt idx="30">
                  <c:v>115</c:v>
                </c:pt>
              </c:numCache>
            </c:numRef>
          </c:val>
          <c:smooth val="0"/>
          <c:extLst>
            <c:ext xmlns:c16="http://schemas.microsoft.com/office/drawing/2014/chart" uri="{C3380CC4-5D6E-409C-BE32-E72D297353CC}">
              <c16:uniqueId val="{000000A9-35A3-864A-9361-8CEF910BA3B6}"/>
            </c:ext>
          </c:extLst>
        </c:ser>
        <c:ser>
          <c:idx val="170"/>
          <c:order val="170"/>
          <c:tx>
            <c:strRef>
              <c:f>offset_cumulative_50!$CQ$173</c:f>
              <c:strCache>
                <c:ptCount val="1"/>
                <c:pt idx="0">
                  <c:v>Tunisia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offset_cumulative_50!$CR$173:$DV$173</c:f>
              <c:numCache>
                <c:formatCode>General</c:formatCode>
                <c:ptCount val="31"/>
                <c:pt idx="0">
                  <c:v>54</c:v>
                </c:pt>
                <c:pt idx="1">
                  <c:v>60</c:v>
                </c:pt>
                <c:pt idx="2">
                  <c:v>75</c:v>
                </c:pt>
                <c:pt idx="3">
                  <c:v>89</c:v>
                </c:pt>
                <c:pt idx="4">
                  <c:v>114</c:v>
                </c:pt>
                <c:pt idx="5">
                  <c:v>173</c:v>
                </c:pt>
                <c:pt idx="6">
                  <c:v>197</c:v>
                </c:pt>
                <c:pt idx="7">
                  <c:v>227</c:v>
                </c:pt>
                <c:pt idx="8">
                  <c:v>278</c:v>
                </c:pt>
                <c:pt idx="9">
                  <c:v>312</c:v>
                </c:pt>
                <c:pt idx="10">
                  <c:v>312</c:v>
                </c:pt>
                <c:pt idx="11">
                  <c:v>394</c:v>
                </c:pt>
                <c:pt idx="12">
                  <c:v>423</c:v>
                </c:pt>
                <c:pt idx="13">
                  <c:v>455</c:v>
                </c:pt>
                <c:pt idx="14">
                  <c:v>495</c:v>
                </c:pt>
                <c:pt idx="15">
                  <c:v>553</c:v>
                </c:pt>
                <c:pt idx="16">
                  <c:v>574</c:v>
                </c:pt>
                <c:pt idx="17">
                  <c:v>596</c:v>
                </c:pt>
                <c:pt idx="18">
                  <c:v>623</c:v>
                </c:pt>
                <c:pt idx="19">
                  <c:v>628</c:v>
                </c:pt>
                <c:pt idx="20">
                  <c:v>643</c:v>
                </c:pt>
                <c:pt idx="21">
                  <c:v>671</c:v>
                </c:pt>
                <c:pt idx="22">
                  <c:v>685</c:v>
                </c:pt>
                <c:pt idx="23">
                  <c:v>707</c:v>
                </c:pt>
                <c:pt idx="24">
                  <c:v>726</c:v>
                </c:pt>
                <c:pt idx="25">
                  <c:v>747</c:v>
                </c:pt>
                <c:pt idx="26">
                  <c:v>780</c:v>
                </c:pt>
                <c:pt idx="27">
                  <c:v>822</c:v>
                </c:pt>
                <c:pt idx="28">
                  <c:v>864</c:v>
                </c:pt>
                <c:pt idx="29">
                  <c:v>864</c:v>
                </c:pt>
                <c:pt idx="30">
                  <c:v>879</c:v>
                </c:pt>
              </c:numCache>
            </c:numRef>
          </c:val>
          <c:smooth val="0"/>
          <c:extLst>
            <c:ext xmlns:c16="http://schemas.microsoft.com/office/drawing/2014/chart" uri="{C3380CC4-5D6E-409C-BE32-E72D297353CC}">
              <c16:uniqueId val="{000000AA-35A3-864A-9361-8CEF910BA3B6}"/>
            </c:ext>
          </c:extLst>
        </c:ser>
        <c:ser>
          <c:idx val="171"/>
          <c:order val="171"/>
          <c:tx>
            <c:strRef>
              <c:f>offset_cumulative_50!$CQ$174</c:f>
              <c:strCache>
                <c:ptCount val="1"/>
                <c:pt idx="0">
                  <c:v>Turkey</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offset_cumulative_50!$CR$174:$DV$174</c:f>
              <c:numCache>
                <c:formatCode>General</c:formatCode>
                <c:ptCount val="31"/>
                <c:pt idx="0">
                  <c:v>98</c:v>
                </c:pt>
                <c:pt idx="1">
                  <c:v>192</c:v>
                </c:pt>
                <c:pt idx="2">
                  <c:v>359</c:v>
                </c:pt>
                <c:pt idx="3">
                  <c:v>670</c:v>
                </c:pt>
                <c:pt idx="4">
                  <c:v>1236</c:v>
                </c:pt>
                <c:pt idx="5">
                  <c:v>1529</c:v>
                </c:pt>
                <c:pt idx="6">
                  <c:v>1872</c:v>
                </c:pt>
                <c:pt idx="7">
                  <c:v>2433</c:v>
                </c:pt>
                <c:pt idx="8">
                  <c:v>3629</c:v>
                </c:pt>
                <c:pt idx="9">
                  <c:v>5698</c:v>
                </c:pt>
                <c:pt idx="10">
                  <c:v>7402</c:v>
                </c:pt>
                <c:pt idx="11">
                  <c:v>9217</c:v>
                </c:pt>
                <c:pt idx="12">
                  <c:v>10827</c:v>
                </c:pt>
                <c:pt idx="13">
                  <c:v>13531</c:v>
                </c:pt>
                <c:pt idx="14">
                  <c:v>15679</c:v>
                </c:pt>
                <c:pt idx="15">
                  <c:v>18135</c:v>
                </c:pt>
                <c:pt idx="16">
                  <c:v>20921</c:v>
                </c:pt>
                <c:pt idx="17">
                  <c:v>23934</c:v>
                </c:pt>
                <c:pt idx="18">
                  <c:v>27069</c:v>
                </c:pt>
                <c:pt idx="19">
                  <c:v>30217</c:v>
                </c:pt>
                <c:pt idx="20">
                  <c:v>34109</c:v>
                </c:pt>
                <c:pt idx="21">
                  <c:v>38226</c:v>
                </c:pt>
                <c:pt idx="22">
                  <c:v>42282</c:v>
                </c:pt>
                <c:pt idx="23">
                  <c:v>47029</c:v>
                </c:pt>
                <c:pt idx="24">
                  <c:v>52167</c:v>
                </c:pt>
                <c:pt idx="25">
                  <c:v>56956</c:v>
                </c:pt>
                <c:pt idx="26">
                  <c:v>61049</c:v>
                </c:pt>
                <c:pt idx="27">
                  <c:v>65111</c:v>
                </c:pt>
                <c:pt idx="28">
                  <c:v>69392</c:v>
                </c:pt>
                <c:pt idx="29">
                  <c:v>74193</c:v>
                </c:pt>
                <c:pt idx="30">
                  <c:v>78546</c:v>
                </c:pt>
              </c:numCache>
            </c:numRef>
          </c:val>
          <c:smooth val="0"/>
          <c:extLst>
            <c:ext xmlns:c16="http://schemas.microsoft.com/office/drawing/2014/chart" uri="{C3380CC4-5D6E-409C-BE32-E72D297353CC}">
              <c16:uniqueId val="{000000AB-35A3-864A-9361-8CEF910BA3B6}"/>
            </c:ext>
          </c:extLst>
        </c:ser>
        <c:ser>
          <c:idx val="172"/>
          <c:order val="172"/>
          <c:tx>
            <c:strRef>
              <c:f>offset_cumulative_50!$CQ$175</c:f>
              <c:strCache>
                <c:ptCount val="1"/>
                <c:pt idx="0">
                  <c:v>Uganda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offset_cumulative_50!$CR$175:$DV$175</c:f>
            </c:numRef>
          </c:val>
          <c:smooth val="0"/>
          <c:extLst>
            <c:ext xmlns:c16="http://schemas.microsoft.com/office/drawing/2014/chart" uri="{C3380CC4-5D6E-409C-BE32-E72D297353CC}">
              <c16:uniqueId val="{000000AC-35A3-864A-9361-8CEF910BA3B6}"/>
            </c:ext>
          </c:extLst>
        </c:ser>
        <c:ser>
          <c:idx val="173"/>
          <c:order val="173"/>
          <c:tx>
            <c:strRef>
              <c:f>offset_cumulative_50!$CQ$176</c:f>
              <c:strCache>
                <c:ptCount val="1"/>
                <c:pt idx="0">
                  <c:v>Ukraine</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offset_cumulative_50!$CR$176:$DV$176</c:f>
              <c:numCache>
                <c:formatCode>General</c:formatCode>
                <c:ptCount val="31"/>
                <c:pt idx="0">
                  <c:v>73</c:v>
                </c:pt>
                <c:pt idx="1">
                  <c:v>73</c:v>
                </c:pt>
                <c:pt idx="2">
                  <c:v>97</c:v>
                </c:pt>
                <c:pt idx="3">
                  <c:v>145</c:v>
                </c:pt>
                <c:pt idx="4">
                  <c:v>196</c:v>
                </c:pt>
                <c:pt idx="5">
                  <c:v>310</c:v>
                </c:pt>
                <c:pt idx="6">
                  <c:v>356</c:v>
                </c:pt>
                <c:pt idx="7">
                  <c:v>475</c:v>
                </c:pt>
                <c:pt idx="8">
                  <c:v>548</c:v>
                </c:pt>
                <c:pt idx="9">
                  <c:v>645</c:v>
                </c:pt>
                <c:pt idx="10">
                  <c:v>794</c:v>
                </c:pt>
                <c:pt idx="11">
                  <c:v>897</c:v>
                </c:pt>
                <c:pt idx="12">
                  <c:v>1072</c:v>
                </c:pt>
                <c:pt idx="13">
                  <c:v>1225</c:v>
                </c:pt>
                <c:pt idx="14">
                  <c:v>1308</c:v>
                </c:pt>
                <c:pt idx="15">
                  <c:v>1319</c:v>
                </c:pt>
                <c:pt idx="16">
                  <c:v>1462</c:v>
                </c:pt>
                <c:pt idx="17">
                  <c:v>1668</c:v>
                </c:pt>
                <c:pt idx="18">
                  <c:v>1892</c:v>
                </c:pt>
                <c:pt idx="19">
                  <c:v>2203</c:v>
                </c:pt>
                <c:pt idx="20">
                  <c:v>2511</c:v>
                </c:pt>
                <c:pt idx="21">
                  <c:v>2777</c:v>
                </c:pt>
                <c:pt idx="22">
                  <c:v>3102</c:v>
                </c:pt>
                <c:pt idx="23">
                  <c:v>3372</c:v>
                </c:pt>
                <c:pt idx="24">
                  <c:v>3764</c:v>
                </c:pt>
                <c:pt idx="25">
                  <c:v>4161</c:v>
                </c:pt>
                <c:pt idx="26">
                  <c:v>4662</c:v>
                </c:pt>
                <c:pt idx="27">
                  <c:v>5106</c:v>
                </c:pt>
                <c:pt idx="28">
                  <c:v>5449</c:v>
                </c:pt>
                <c:pt idx="29">
                  <c:v>5710</c:v>
                </c:pt>
                <c:pt idx="30">
                  <c:v>6125</c:v>
                </c:pt>
              </c:numCache>
            </c:numRef>
          </c:val>
          <c:smooth val="0"/>
          <c:extLst>
            <c:ext xmlns:c16="http://schemas.microsoft.com/office/drawing/2014/chart" uri="{C3380CC4-5D6E-409C-BE32-E72D297353CC}">
              <c16:uniqueId val="{000000AD-35A3-864A-9361-8CEF910BA3B6}"/>
            </c:ext>
          </c:extLst>
        </c:ser>
        <c:ser>
          <c:idx val="174"/>
          <c:order val="174"/>
          <c:tx>
            <c:strRef>
              <c:f>offset_cumulative_50!$CQ$177</c:f>
              <c:strCache>
                <c:ptCount val="1"/>
                <c:pt idx="0">
                  <c:v>United Arab Emirates</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offset_cumulative_50!$CR$177:$DV$177</c:f>
              <c:numCache>
                <c:formatCode>General</c:formatCode>
                <c:ptCount val="31"/>
                <c:pt idx="0">
                  <c:v>74</c:v>
                </c:pt>
                <c:pt idx="1">
                  <c:v>74</c:v>
                </c:pt>
                <c:pt idx="2">
                  <c:v>85</c:v>
                </c:pt>
                <c:pt idx="3">
                  <c:v>85</c:v>
                </c:pt>
                <c:pt idx="4">
                  <c:v>85</c:v>
                </c:pt>
                <c:pt idx="5">
                  <c:v>98</c:v>
                </c:pt>
                <c:pt idx="6">
                  <c:v>98</c:v>
                </c:pt>
                <c:pt idx="7">
                  <c:v>98</c:v>
                </c:pt>
                <c:pt idx="8">
                  <c:v>113</c:v>
                </c:pt>
                <c:pt idx="9">
                  <c:v>140</c:v>
                </c:pt>
                <c:pt idx="10">
                  <c:v>140</c:v>
                </c:pt>
                <c:pt idx="11">
                  <c:v>153</c:v>
                </c:pt>
                <c:pt idx="12">
                  <c:v>153</c:v>
                </c:pt>
                <c:pt idx="13">
                  <c:v>198</c:v>
                </c:pt>
                <c:pt idx="14">
                  <c:v>248</c:v>
                </c:pt>
                <c:pt idx="15">
                  <c:v>333</c:v>
                </c:pt>
                <c:pt idx="16">
                  <c:v>333</c:v>
                </c:pt>
                <c:pt idx="17">
                  <c:v>405</c:v>
                </c:pt>
                <c:pt idx="18">
                  <c:v>468</c:v>
                </c:pt>
                <c:pt idx="19">
                  <c:v>570</c:v>
                </c:pt>
                <c:pt idx="20">
                  <c:v>611</c:v>
                </c:pt>
                <c:pt idx="21">
                  <c:v>664</c:v>
                </c:pt>
                <c:pt idx="22">
                  <c:v>814</c:v>
                </c:pt>
                <c:pt idx="23">
                  <c:v>1024</c:v>
                </c:pt>
                <c:pt idx="24">
                  <c:v>1264</c:v>
                </c:pt>
                <c:pt idx="25">
                  <c:v>1505</c:v>
                </c:pt>
                <c:pt idx="26">
                  <c:v>1799</c:v>
                </c:pt>
                <c:pt idx="27">
                  <c:v>2076</c:v>
                </c:pt>
                <c:pt idx="28">
                  <c:v>2359</c:v>
                </c:pt>
                <c:pt idx="29">
                  <c:v>2659</c:v>
                </c:pt>
                <c:pt idx="30">
                  <c:v>2990</c:v>
                </c:pt>
              </c:numCache>
            </c:numRef>
          </c:val>
          <c:smooth val="0"/>
          <c:extLst>
            <c:ext xmlns:c16="http://schemas.microsoft.com/office/drawing/2014/chart" uri="{C3380CC4-5D6E-409C-BE32-E72D297353CC}">
              <c16:uniqueId val="{000000AE-35A3-864A-9361-8CEF910BA3B6}"/>
            </c:ext>
          </c:extLst>
        </c:ser>
        <c:ser>
          <c:idx val="175"/>
          <c:order val="175"/>
          <c:tx>
            <c:strRef>
              <c:f>offset_cumulative_50!$CQ$178</c:f>
              <c:strCache>
                <c:ptCount val="1"/>
                <c:pt idx="0">
                  <c:v>United Kingdom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offset_cumulative_50!$CR$178:$DV$178</c:f>
              <c:numCache>
                <c:formatCode>General</c:formatCode>
                <c:ptCount val="31"/>
                <c:pt idx="0">
                  <c:v>51</c:v>
                </c:pt>
                <c:pt idx="1">
                  <c:v>86</c:v>
                </c:pt>
                <c:pt idx="2">
                  <c:v>116</c:v>
                </c:pt>
                <c:pt idx="3">
                  <c:v>164</c:v>
                </c:pt>
                <c:pt idx="4">
                  <c:v>207</c:v>
                </c:pt>
                <c:pt idx="5">
                  <c:v>274</c:v>
                </c:pt>
                <c:pt idx="6">
                  <c:v>322</c:v>
                </c:pt>
                <c:pt idx="7">
                  <c:v>384</c:v>
                </c:pt>
                <c:pt idx="8">
                  <c:v>459</c:v>
                </c:pt>
                <c:pt idx="9">
                  <c:v>459</c:v>
                </c:pt>
                <c:pt idx="10">
                  <c:v>802</c:v>
                </c:pt>
                <c:pt idx="11">
                  <c:v>1144</c:v>
                </c:pt>
                <c:pt idx="12">
                  <c:v>1145</c:v>
                </c:pt>
                <c:pt idx="13">
                  <c:v>1551</c:v>
                </c:pt>
                <c:pt idx="14">
                  <c:v>1960</c:v>
                </c:pt>
                <c:pt idx="15">
                  <c:v>2642</c:v>
                </c:pt>
                <c:pt idx="16">
                  <c:v>2716</c:v>
                </c:pt>
                <c:pt idx="17">
                  <c:v>4014</c:v>
                </c:pt>
                <c:pt idx="18">
                  <c:v>5067</c:v>
                </c:pt>
                <c:pt idx="19">
                  <c:v>5745</c:v>
                </c:pt>
                <c:pt idx="20">
                  <c:v>6726</c:v>
                </c:pt>
                <c:pt idx="21">
                  <c:v>8164</c:v>
                </c:pt>
                <c:pt idx="22">
                  <c:v>9640</c:v>
                </c:pt>
                <c:pt idx="23">
                  <c:v>11812</c:v>
                </c:pt>
                <c:pt idx="24">
                  <c:v>14745</c:v>
                </c:pt>
                <c:pt idx="25">
                  <c:v>17312</c:v>
                </c:pt>
                <c:pt idx="26">
                  <c:v>19780</c:v>
                </c:pt>
                <c:pt idx="27">
                  <c:v>22453</c:v>
                </c:pt>
                <c:pt idx="28">
                  <c:v>25481</c:v>
                </c:pt>
                <c:pt idx="29">
                  <c:v>29865</c:v>
                </c:pt>
                <c:pt idx="30">
                  <c:v>34173</c:v>
                </c:pt>
              </c:numCache>
            </c:numRef>
          </c:val>
          <c:smooth val="0"/>
          <c:extLst>
            <c:ext xmlns:c16="http://schemas.microsoft.com/office/drawing/2014/chart" uri="{C3380CC4-5D6E-409C-BE32-E72D297353CC}">
              <c16:uniqueId val="{000000AF-35A3-864A-9361-8CEF910BA3B6}"/>
            </c:ext>
          </c:extLst>
        </c:ser>
        <c:ser>
          <c:idx val="176"/>
          <c:order val="176"/>
          <c:tx>
            <c:strRef>
              <c:f>offset_cumulative_50!$CQ$179</c:f>
              <c:strCache>
                <c:ptCount val="1"/>
                <c:pt idx="0">
                  <c:v>Uruguay</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offset_cumulative_50!$CR$179:$DV$179</c:f>
              <c:numCache>
                <c:formatCode>General</c:formatCode>
                <c:ptCount val="31"/>
                <c:pt idx="0">
                  <c:v>50</c:v>
                </c:pt>
                <c:pt idx="1">
                  <c:v>79</c:v>
                </c:pt>
                <c:pt idx="2">
                  <c:v>94</c:v>
                </c:pt>
                <c:pt idx="3">
                  <c:v>110</c:v>
                </c:pt>
                <c:pt idx="4">
                  <c:v>158</c:v>
                </c:pt>
                <c:pt idx="5">
                  <c:v>162</c:v>
                </c:pt>
                <c:pt idx="6">
                  <c:v>162</c:v>
                </c:pt>
                <c:pt idx="7">
                  <c:v>189</c:v>
                </c:pt>
                <c:pt idx="8">
                  <c:v>217</c:v>
                </c:pt>
                <c:pt idx="9">
                  <c:v>238</c:v>
                </c:pt>
                <c:pt idx="10">
                  <c:v>274</c:v>
                </c:pt>
                <c:pt idx="11">
                  <c:v>304</c:v>
                </c:pt>
                <c:pt idx="12">
                  <c:v>310</c:v>
                </c:pt>
                <c:pt idx="13">
                  <c:v>338</c:v>
                </c:pt>
                <c:pt idx="14">
                  <c:v>338</c:v>
                </c:pt>
                <c:pt idx="15">
                  <c:v>350</c:v>
                </c:pt>
                <c:pt idx="16">
                  <c:v>369</c:v>
                </c:pt>
                <c:pt idx="17">
                  <c:v>400</c:v>
                </c:pt>
                <c:pt idx="18">
                  <c:v>400</c:v>
                </c:pt>
                <c:pt idx="19">
                  <c:v>406</c:v>
                </c:pt>
                <c:pt idx="20">
                  <c:v>424</c:v>
                </c:pt>
                <c:pt idx="21">
                  <c:v>424</c:v>
                </c:pt>
                <c:pt idx="22">
                  <c:v>456</c:v>
                </c:pt>
                <c:pt idx="23">
                  <c:v>473</c:v>
                </c:pt>
                <c:pt idx="24">
                  <c:v>494</c:v>
                </c:pt>
                <c:pt idx="25">
                  <c:v>480</c:v>
                </c:pt>
                <c:pt idx="26">
                  <c:v>480</c:v>
                </c:pt>
                <c:pt idx="27">
                  <c:v>483</c:v>
                </c:pt>
                <c:pt idx="28">
                  <c:v>492</c:v>
                </c:pt>
                <c:pt idx="29">
                  <c:v>502</c:v>
                </c:pt>
                <c:pt idx="30">
                  <c:v>502</c:v>
                </c:pt>
              </c:numCache>
            </c:numRef>
          </c:val>
          <c:smooth val="0"/>
          <c:extLst>
            <c:ext xmlns:c16="http://schemas.microsoft.com/office/drawing/2014/chart" uri="{C3380CC4-5D6E-409C-BE32-E72D297353CC}">
              <c16:uniqueId val="{000000B0-35A3-864A-9361-8CEF910BA3B6}"/>
            </c:ext>
          </c:extLst>
        </c:ser>
        <c:ser>
          <c:idx val="177"/>
          <c:order val="177"/>
          <c:tx>
            <c:strRef>
              <c:f>offset_cumulative_50!$CQ$180</c:f>
              <c:strCache>
                <c:ptCount val="1"/>
                <c:pt idx="0">
                  <c:v>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offset_cumulative_50!$CR$180:$DV$180</c:f>
              <c:numCache>
                <c:formatCode>General</c:formatCode>
                <c:ptCount val="31"/>
                <c:pt idx="0">
                  <c:v>51</c:v>
                </c:pt>
                <c:pt idx="1">
                  <c:v>51</c:v>
                </c:pt>
                <c:pt idx="2">
                  <c:v>57</c:v>
                </c:pt>
                <c:pt idx="3">
                  <c:v>58</c:v>
                </c:pt>
                <c:pt idx="4">
                  <c:v>60</c:v>
                </c:pt>
                <c:pt idx="5">
                  <c:v>68</c:v>
                </c:pt>
                <c:pt idx="6">
                  <c:v>74</c:v>
                </c:pt>
                <c:pt idx="7">
                  <c:v>98</c:v>
                </c:pt>
                <c:pt idx="8">
                  <c:v>118</c:v>
                </c:pt>
                <c:pt idx="9">
                  <c:v>149</c:v>
                </c:pt>
                <c:pt idx="10">
                  <c:v>217</c:v>
                </c:pt>
                <c:pt idx="11">
                  <c:v>262</c:v>
                </c:pt>
                <c:pt idx="12">
                  <c:v>402</c:v>
                </c:pt>
                <c:pt idx="13">
                  <c:v>518</c:v>
                </c:pt>
                <c:pt idx="14">
                  <c:v>583</c:v>
                </c:pt>
                <c:pt idx="15">
                  <c:v>959</c:v>
                </c:pt>
                <c:pt idx="16">
                  <c:v>1281</c:v>
                </c:pt>
                <c:pt idx="17">
                  <c:v>1663</c:v>
                </c:pt>
                <c:pt idx="18">
                  <c:v>2179</c:v>
                </c:pt>
                <c:pt idx="19">
                  <c:v>2727</c:v>
                </c:pt>
                <c:pt idx="20">
                  <c:v>3499</c:v>
                </c:pt>
                <c:pt idx="21">
                  <c:v>4632</c:v>
                </c:pt>
                <c:pt idx="22">
                  <c:v>6421</c:v>
                </c:pt>
                <c:pt idx="23">
                  <c:v>7783</c:v>
                </c:pt>
                <c:pt idx="24">
                  <c:v>13747</c:v>
                </c:pt>
                <c:pt idx="25">
                  <c:v>19273</c:v>
                </c:pt>
                <c:pt idx="26">
                  <c:v>25600</c:v>
                </c:pt>
                <c:pt idx="27">
                  <c:v>33276</c:v>
                </c:pt>
                <c:pt idx="28">
                  <c:v>43843</c:v>
                </c:pt>
                <c:pt idx="29">
                  <c:v>53736</c:v>
                </c:pt>
                <c:pt idx="30">
                  <c:v>65778</c:v>
                </c:pt>
              </c:numCache>
            </c:numRef>
          </c:val>
          <c:smooth val="0"/>
          <c:extLst>
            <c:ext xmlns:c16="http://schemas.microsoft.com/office/drawing/2014/chart" uri="{C3380CC4-5D6E-409C-BE32-E72D297353CC}">
              <c16:uniqueId val="{000000B1-35A3-864A-9361-8CEF910BA3B6}"/>
            </c:ext>
          </c:extLst>
        </c:ser>
        <c:ser>
          <c:idx val="178"/>
          <c:order val="178"/>
          <c:tx>
            <c:strRef>
              <c:f>offset_cumulative_50!$CQ$181</c:f>
              <c:strCache>
                <c:ptCount val="1"/>
                <c:pt idx="0">
                  <c:v>Uzbekistan</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offset_cumulative_50!$CR$181:$DV$181</c:f>
            </c:numRef>
          </c:val>
          <c:smooth val="0"/>
          <c:extLst>
            <c:ext xmlns:c16="http://schemas.microsoft.com/office/drawing/2014/chart" uri="{C3380CC4-5D6E-409C-BE32-E72D297353CC}">
              <c16:uniqueId val="{000000B2-35A3-864A-9361-8CEF910BA3B6}"/>
            </c:ext>
          </c:extLst>
        </c:ser>
        <c:ser>
          <c:idx val="179"/>
          <c:order val="179"/>
          <c:tx>
            <c:strRef>
              <c:f>offset_cumulative_50!$CQ$182</c:f>
              <c:strCache>
                <c:ptCount val="1"/>
                <c:pt idx="0">
                  <c:v>Venezuela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offset_cumulative_50!$CR$182:$DV$182</c:f>
              <c:numCache>
                <c:formatCode>General</c:formatCode>
                <c:ptCount val="31"/>
                <c:pt idx="0">
                  <c:v>70</c:v>
                </c:pt>
                <c:pt idx="1">
                  <c:v>70</c:v>
                </c:pt>
                <c:pt idx="2">
                  <c:v>77</c:v>
                </c:pt>
                <c:pt idx="3">
                  <c:v>84</c:v>
                </c:pt>
                <c:pt idx="4">
                  <c:v>91</c:v>
                </c:pt>
                <c:pt idx="5">
                  <c:v>107</c:v>
                </c:pt>
                <c:pt idx="6">
                  <c:v>107</c:v>
                </c:pt>
                <c:pt idx="7">
                  <c:v>119</c:v>
                </c:pt>
                <c:pt idx="8">
                  <c:v>119</c:v>
                </c:pt>
                <c:pt idx="9">
                  <c:v>135</c:v>
                </c:pt>
                <c:pt idx="10">
                  <c:v>135</c:v>
                </c:pt>
                <c:pt idx="11">
                  <c:v>143</c:v>
                </c:pt>
                <c:pt idx="12">
                  <c:v>146</c:v>
                </c:pt>
                <c:pt idx="13">
                  <c:v>153</c:v>
                </c:pt>
                <c:pt idx="14">
                  <c:v>155</c:v>
                </c:pt>
                <c:pt idx="15">
                  <c:v>159</c:v>
                </c:pt>
                <c:pt idx="16">
                  <c:v>165</c:v>
                </c:pt>
                <c:pt idx="17">
                  <c:v>165</c:v>
                </c:pt>
                <c:pt idx="18">
                  <c:v>167</c:v>
                </c:pt>
                <c:pt idx="19">
                  <c:v>171</c:v>
                </c:pt>
                <c:pt idx="20">
                  <c:v>171</c:v>
                </c:pt>
                <c:pt idx="21">
                  <c:v>175</c:v>
                </c:pt>
                <c:pt idx="22">
                  <c:v>181</c:v>
                </c:pt>
                <c:pt idx="23">
                  <c:v>189</c:v>
                </c:pt>
                <c:pt idx="24">
                  <c:v>189</c:v>
                </c:pt>
                <c:pt idx="25">
                  <c:v>197</c:v>
                </c:pt>
                <c:pt idx="26">
                  <c:v>204</c:v>
                </c:pt>
                <c:pt idx="27">
                  <c:v>204</c:v>
                </c:pt>
                <c:pt idx="28">
                  <c:v>227</c:v>
                </c:pt>
                <c:pt idx="29">
                  <c:v>256</c:v>
                </c:pt>
                <c:pt idx="30">
                  <c:v>256</c:v>
                </c:pt>
              </c:numCache>
            </c:numRef>
          </c:val>
          <c:smooth val="0"/>
          <c:extLst>
            <c:ext xmlns:c16="http://schemas.microsoft.com/office/drawing/2014/chart" uri="{C3380CC4-5D6E-409C-BE32-E72D297353CC}">
              <c16:uniqueId val="{000000B3-35A3-864A-9361-8CEF910BA3B6}"/>
            </c:ext>
          </c:extLst>
        </c:ser>
        <c:ser>
          <c:idx val="180"/>
          <c:order val="180"/>
          <c:tx>
            <c:strRef>
              <c:f>offset_cumulative_50!$CQ$183</c:f>
              <c:strCache>
                <c:ptCount val="1"/>
                <c:pt idx="0">
                  <c:v>Vietnam</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offset_cumulative_50!$CR$183:$DV$183</c:f>
              <c:numCache>
                <c:formatCode>General</c:formatCode>
                <c:ptCount val="31"/>
                <c:pt idx="0">
                  <c:v>53</c:v>
                </c:pt>
                <c:pt idx="1">
                  <c:v>56</c:v>
                </c:pt>
                <c:pt idx="2">
                  <c:v>61</c:v>
                </c:pt>
                <c:pt idx="3">
                  <c:v>66</c:v>
                </c:pt>
                <c:pt idx="4">
                  <c:v>75</c:v>
                </c:pt>
                <c:pt idx="5">
                  <c:v>85</c:v>
                </c:pt>
                <c:pt idx="6">
                  <c:v>91</c:v>
                </c:pt>
                <c:pt idx="7">
                  <c:v>94</c:v>
                </c:pt>
                <c:pt idx="8">
                  <c:v>113</c:v>
                </c:pt>
                <c:pt idx="9">
                  <c:v>123</c:v>
                </c:pt>
                <c:pt idx="10">
                  <c:v>134</c:v>
                </c:pt>
                <c:pt idx="11">
                  <c:v>141</c:v>
                </c:pt>
                <c:pt idx="12">
                  <c:v>153</c:v>
                </c:pt>
                <c:pt idx="13">
                  <c:v>163</c:v>
                </c:pt>
                <c:pt idx="14">
                  <c:v>174</c:v>
                </c:pt>
                <c:pt idx="15">
                  <c:v>188</c:v>
                </c:pt>
                <c:pt idx="16">
                  <c:v>203</c:v>
                </c:pt>
                <c:pt idx="17">
                  <c:v>212</c:v>
                </c:pt>
                <c:pt idx="18">
                  <c:v>218</c:v>
                </c:pt>
                <c:pt idx="19">
                  <c:v>233</c:v>
                </c:pt>
                <c:pt idx="20">
                  <c:v>237</c:v>
                </c:pt>
                <c:pt idx="21">
                  <c:v>240</c:v>
                </c:pt>
                <c:pt idx="22">
                  <c:v>241</c:v>
                </c:pt>
                <c:pt idx="23">
                  <c:v>245</c:v>
                </c:pt>
                <c:pt idx="24">
                  <c:v>249</c:v>
                </c:pt>
                <c:pt idx="25">
                  <c:v>251</c:v>
                </c:pt>
                <c:pt idx="26">
                  <c:v>255</c:v>
                </c:pt>
                <c:pt idx="27">
                  <c:v>257</c:v>
                </c:pt>
                <c:pt idx="28">
                  <c:v>258</c:v>
                </c:pt>
                <c:pt idx="29">
                  <c:v>262</c:v>
                </c:pt>
                <c:pt idx="30">
                  <c:v>265</c:v>
                </c:pt>
              </c:numCache>
            </c:numRef>
          </c:val>
          <c:smooth val="0"/>
          <c:extLst>
            <c:ext xmlns:c16="http://schemas.microsoft.com/office/drawing/2014/chart" uri="{C3380CC4-5D6E-409C-BE32-E72D297353CC}">
              <c16:uniqueId val="{000000B4-35A3-864A-9361-8CEF910BA3B6}"/>
            </c:ext>
          </c:extLst>
        </c:ser>
        <c:ser>
          <c:idx val="181"/>
          <c:order val="181"/>
          <c:tx>
            <c:strRef>
              <c:f>offset_cumulative_50!$CQ$184</c:f>
              <c:strCache>
                <c:ptCount val="1"/>
                <c:pt idx="0">
                  <c:v>West Bank and Gaza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offset_cumulative_50!$CR$184:$DV$184</c:f>
              <c:numCache>
                <c:formatCode>General</c:formatCode>
                <c:ptCount val="31"/>
                <c:pt idx="0">
                  <c:v>52</c:v>
                </c:pt>
                <c:pt idx="1">
                  <c:v>59</c:v>
                </c:pt>
                <c:pt idx="2">
                  <c:v>59</c:v>
                </c:pt>
                <c:pt idx="3">
                  <c:v>59</c:v>
                </c:pt>
                <c:pt idx="4">
                  <c:v>84</c:v>
                </c:pt>
                <c:pt idx="5">
                  <c:v>91</c:v>
                </c:pt>
                <c:pt idx="6">
                  <c:v>98</c:v>
                </c:pt>
                <c:pt idx="7">
                  <c:v>109</c:v>
                </c:pt>
                <c:pt idx="8">
                  <c:v>116</c:v>
                </c:pt>
                <c:pt idx="9">
                  <c:v>119</c:v>
                </c:pt>
                <c:pt idx="10">
                  <c:v>134</c:v>
                </c:pt>
                <c:pt idx="11">
                  <c:v>161</c:v>
                </c:pt>
                <c:pt idx="12">
                  <c:v>194</c:v>
                </c:pt>
                <c:pt idx="13">
                  <c:v>217</c:v>
                </c:pt>
                <c:pt idx="14">
                  <c:v>237</c:v>
                </c:pt>
                <c:pt idx="15">
                  <c:v>254</c:v>
                </c:pt>
                <c:pt idx="16">
                  <c:v>261</c:v>
                </c:pt>
                <c:pt idx="17">
                  <c:v>263</c:v>
                </c:pt>
                <c:pt idx="18">
                  <c:v>263</c:v>
                </c:pt>
                <c:pt idx="19">
                  <c:v>267</c:v>
                </c:pt>
                <c:pt idx="20">
                  <c:v>268</c:v>
                </c:pt>
                <c:pt idx="21">
                  <c:v>290</c:v>
                </c:pt>
                <c:pt idx="22">
                  <c:v>308</c:v>
                </c:pt>
                <c:pt idx="23">
                  <c:v>308</c:v>
                </c:pt>
                <c:pt idx="24">
                  <c:v>374</c:v>
                </c:pt>
                <c:pt idx="25">
                  <c:v>374</c:v>
                </c:pt>
                <c:pt idx="26">
                  <c:v>402</c:v>
                </c:pt>
                <c:pt idx="27">
                  <c:v>418</c:v>
                </c:pt>
                <c:pt idx="28">
                  <c:v>437</c:v>
                </c:pt>
                <c:pt idx="29">
                  <c:v>449</c:v>
                </c:pt>
                <c:pt idx="30">
                  <c:v>466</c:v>
                </c:pt>
              </c:numCache>
            </c:numRef>
          </c:val>
          <c:smooth val="0"/>
          <c:extLst>
            <c:ext xmlns:c16="http://schemas.microsoft.com/office/drawing/2014/chart" uri="{C3380CC4-5D6E-409C-BE32-E72D297353CC}">
              <c16:uniqueId val="{000000B5-35A3-864A-9361-8CEF910BA3B6}"/>
            </c:ext>
          </c:extLst>
        </c:ser>
        <c:ser>
          <c:idx val="182"/>
          <c:order val="182"/>
          <c:tx>
            <c:strRef>
              <c:f>offset_cumulative_50!$CQ$185</c:f>
              <c:strCache>
                <c:ptCount val="1"/>
                <c:pt idx="0">
                  <c:v>Western Sahara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offset_cumulative_50!$CR$185:$DV$185</c:f>
            </c:numRef>
          </c:val>
          <c:smooth val="0"/>
          <c:extLst>
            <c:ext xmlns:c16="http://schemas.microsoft.com/office/drawing/2014/chart" uri="{C3380CC4-5D6E-409C-BE32-E72D297353CC}">
              <c16:uniqueId val="{000000B6-35A3-864A-9361-8CEF910BA3B6}"/>
            </c:ext>
          </c:extLst>
        </c:ser>
        <c:ser>
          <c:idx val="183"/>
          <c:order val="183"/>
          <c:tx>
            <c:strRef>
              <c:f>offset_cumulative_50!$CQ$186</c:f>
              <c:strCache>
                <c:ptCount val="1"/>
                <c:pt idx="0">
                  <c:v>Yemen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offset_cumulative_50!$CR$186:$DV$186</c:f>
            </c:numRef>
          </c:val>
          <c:smooth val="0"/>
          <c:extLst>
            <c:ext xmlns:c16="http://schemas.microsoft.com/office/drawing/2014/chart" uri="{C3380CC4-5D6E-409C-BE32-E72D297353CC}">
              <c16:uniqueId val="{000000B7-35A3-864A-9361-8CEF910BA3B6}"/>
            </c:ext>
          </c:extLst>
        </c:ser>
        <c:ser>
          <c:idx val="184"/>
          <c:order val="184"/>
          <c:tx>
            <c:strRef>
              <c:f>offset_cumulative_50!$CQ$187</c:f>
              <c:strCache>
                <c:ptCount val="1"/>
                <c:pt idx="0">
                  <c:v>Zambia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offset_cumulative_50!$CR$187:$DV$187</c:f>
            </c:numRef>
          </c:val>
          <c:smooth val="0"/>
          <c:extLst>
            <c:ext xmlns:c16="http://schemas.microsoft.com/office/drawing/2014/chart" uri="{C3380CC4-5D6E-409C-BE32-E72D297353CC}">
              <c16:uniqueId val="{000000B8-35A3-864A-9361-8CEF910BA3B6}"/>
            </c:ext>
          </c:extLst>
        </c:ser>
        <c:ser>
          <c:idx val="185"/>
          <c:order val="185"/>
          <c:tx>
            <c:strRef>
              <c:f>offset_cumulative_50!$CQ$188</c:f>
              <c:strCache>
                <c:ptCount val="1"/>
                <c:pt idx="0">
                  <c:v>Zimbabwe</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offset_cumulative_50!$CR$188:$DV$188</c:f>
            </c:numRef>
          </c:val>
          <c:smooth val="0"/>
          <c:extLst>
            <c:ext xmlns:c16="http://schemas.microsoft.com/office/drawing/2014/chart" uri="{C3380CC4-5D6E-409C-BE32-E72D297353CC}">
              <c16:uniqueId val="{000000B9-35A3-864A-9361-8CEF910BA3B6}"/>
            </c:ext>
          </c:extLst>
        </c:ser>
        <c:dLbls>
          <c:showLegendKey val="0"/>
          <c:showVal val="0"/>
          <c:showCatName val="0"/>
          <c:showSerName val="0"/>
          <c:showPercent val="0"/>
          <c:showBubbleSize val="0"/>
        </c:dLbls>
        <c:marker val="1"/>
        <c:smooth val="0"/>
        <c:axId val="474687648"/>
        <c:axId val="474687232"/>
      </c:lineChart>
      <c:catAx>
        <c:axId val="47468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232"/>
        <c:crosses val="autoZero"/>
        <c:auto val="1"/>
        <c:lblAlgn val="ctr"/>
        <c:lblOffset val="100"/>
        <c:noMultiLvlLbl val="0"/>
      </c:catAx>
      <c:valAx>
        <c:axId val="4746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3012E1-AA0E-441C-AD8D-4173A57ACE3C}"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2158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93187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6044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371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3012E1-AA0E-441C-AD8D-4173A57ACE3C}" type="datetimeFigureOut">
              <a:rPr lang="en-US" smtClean="0"/>
              <a:t>5/31/2020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4788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3012E1-AA0E-441C-AD8D-4173A57ACE3C}"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6495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3012E1-AA0E-441C-AD8D-4173A57ACE3C}" type="datetimeFigureOut">
              <a:rPr lang="en-US" smtClean="0"/>
              <a:t>5/31/2020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6028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3012E1-AA0E-441C-AD8D-4173A57ACE3C}" type="datetimeFigureOut">
              <a:rPr lang="en-US" smtClean="0"/>
              <a:t>5/31/2020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31606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012E1-AA0E-441C-AD8D-4173A57ACE3C}" type="datetimeFigureOut">
              <a:rPr lang="en-US" smtClean="0"/>
              <a:t>5/31/2020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5279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409934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7466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012E1-AA0E-441C-AD8D-4173A57ACE3C}" type="datetimeFigureOut">
              <a:rPr lang="en-US" smtClean="0"/>
              <a:t>5/31/2020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17056-5DC4-4348-BDBD-85C7F1E3C69F}" type="slidenum">
              <a:rPr lang="en-US" smtClean="0"/>
              <a:t>‹#›</a:t>
            </a:fld>
            <a:endParaRPr lang="en-US"/>
          </a:p>
        </p:txBody>
      </p:sp>
    </p:spTree>
    <p:extLst>
      <p:ext uri="{BB962C8B-B14F-4D97-AF65-F5344CB8AC3E}">
        <p14:creationId xmlns:p14="http://schemas.microsoft.com/office/powerpoint/2010/main" val="2282412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9314E-4D71-A343-9BA0-781606A649CB}"/>
              </a:ext>
            </a:extLst>
          </p:cNvPr>
          <p:cNvSpPr/>
          <p:nvPr/>
        </p:nvSpPr>
        <p:spPr>
          <a:xfrm>
            <a:off x="-122663" y="-111512"/>
            <a:ext cx="12411307"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8D67B5-CB2A-7547-8E0B-FD0F9987A416}"/>
              </a:ext>
            </a:extLst>
          </p:cNvPr>
          <p:cNvSpPr txBox="1"/>
          <p:nvPr/>
        </p:nvSpPr>
        <p:spPr>
          <a:xfrm>
            <a:off x="3977368" y="2245859"/>
            <a:ext cx="6934200" cy="1477328"/>
          </a:xfrm>
          <a:prstGeom prst="rect">
            <a:avLst/>
          </a:prstGeom>
          <a:noFill/>
        </p:spPr>
        <p:txBody>
          <a:bodyPr wrap="square" rtlCol="0">
            <a:spAutoFit/>
          </a:bodyPr>
          <a:lstStyle/>
          <a:p>
            <a:r>
              <a:rPr lang="en-US" sz="9000" b="1" dirty="0">
                <a:solidFill>
                  <a:schemeClr val="bg1"/>
                </a:solidFill>
                <a:latin typeface="Speak Pro" panose="020B0504020101020102" pitchFamily="34" charset="0"/>
              </a:rPr>
              <a:t>G  DEON</a:t>
            </a:r>
          </a:p>
        </p:txBody>
      </p:sp>
      <p:pic>
        <p:nvPicPr>
          <p:cNvPr id="7" name="Picture 6" descr="A picture containing drawing&#10;&#10;Description automatically generated">
            <a:extLst>
              <a:ext uri="{FF2B5EF4-FFF2-40B4-BE49-F238E27FC236}">
                <a16:creationId xmlns:a16="http://schemas.microsoft.com/office/drawing/2014/main" id="{7DBDAC41-E859-5844-AF62-6B9D1B22E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72" y="2626445"/>
            <a:ext cx="737530" cy="737530"/>
          </a:xfrm>
          <a:prstGeom prst="rect">
            <a:avLst/>
          </a:prstGeom>
        </p:spPr>
      </p:pic>
    </p:spTree>
    <p:extLst>
      <p:ext uri="{BB962C8B-B14F-4D97-AF65-F5344CB8AC3E}">
        <p14:creationId xmlns:p14="http://schemas.microsoft.com/office/powerpoint/2010/main" val="42689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grpSp>
        <p:nvGrpSpPr>
          <p:cNvPr id="17" name="Group 16">
            <a:extLst>
              <a:ext uri="{FF2B5EF4-FFF2-40B4-BE49-F238E27FC236}">
                <a16:creationId xmlns:a16="http://schemas.microsoft.com/office/drawing/2014/main" id="{90E52EB5-6FB5-47D1-B1AF-144F9B6ADDE8}"/>
              </a:ext>
            </a:extLst>
          </p:cNvPr>
          <p:cNvGrpSpPr/>
          <p:nvPr/>
        </p:nvGrpSpPr>
        <p:grpSpPr>
          <a:xfrm>
            <a:off x="5569793" y="288969"/>
            <a:ext cx="6133174" cy="3909800"/>
            <a:chOff x="5569793" y="608749"/>
            <a:chExt cx="6133174" cy="3615844"/>
          </a:xfrm>
        </p:grpSpPr>
        <p:sp>
          <p:nvSpPr>
            <p:cNvPr id="5" name="Rectangle 4">
              <a:extLst>
                <a:ext uri="{FF2B5EF4-FFF2-40B4-BE49-F238E27FC236}">
                  <a16:creationId xmlns:a16="http://schemas.microsoft.com/office/drawing/2014/main" id="{421ADDAB-5853-1246-8B4B-B4EA37837EB2}"/>
                </a:ext>
              </a:extLst>
            </p:cNvPr>
            <p:cNvSpPr/>
            <p:nvPr/>
          </p:nvSpPr>
          <p:spPr>
            <a:xfrm>
              <a:off x="8636380" y="2412817"/>
              <a:ext cx="3066587" cy="1811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569793" y="2416671"/>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F7CEE75-113B-4456-82A7-91142525B051}"/>
                </a:ext>
              </a:extLst>
            </p:cNvPr>
            <p:cNvGrpSpPr/>
            <p:nvPr/>
          </p:nvGrpSpPr>
          <p:grpSpPr>
            <a:xfrm>
              <a:off x="5569793" y="608749"/>
              <a:ext cx="6133174" cy="3536107"/>
              <a:chOff x="5569793" y="608749"/>
              <a:chExt cx="6133174" cy="3536107"/>
            </a:xfrm>
          </p:grpSpPr>
          <p:pic>
            <p:nvPicPr>
              <p:cNvPr id="3" name="Picture 2" descr="A screenshot of a cell phone&#10;&#10;Description automatically generated">
                <a:extLst>
                  <a:ext uri="{FF2B5EF4-FFF2-40B4-BE49-F238E27FC236}">
                    <a16:creationId xmlns:a16="http://schemas.microsoft.com/office/drawing/2014/main" id="{09CABDAC-3A08-5D40-B55F-2F62F7DF7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6314" y="2525901"/>
                <a:ext cx="2933218" cy="1204462"/>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636380" y="608749"/>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569793" y="608749"/>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502313" y="2061027"/>
                <a:ext cx="1215397" cy="255348"/>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502313" y="3889508"/>
                <a:ext cx="1661224" cy="255348"/>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201416" y="3692999"/>
                <a:ext cx="1834221" cy="446858"/>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822924" y="2066987"/>
                <a:ext cx="615874" cy="255348"/>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260956" y="2769507"/>
                <a:ext cx="1784195" cy="914995"/>
              </a:xfrm>
              <a:prstGeom prst="rect">
                <a:avLst/>
              </a:prstGeom>
              <a:noFill/>
            </p:spPr>
            <p:txBody>
              <a:bodyPr wrap="square" rtlCol="0">
                <a:spAutoFit/>
              </a:bodyPr>
              <a:lstStyle/>
              <a:p>
                <a:pPr algn="ctr"/>
                <a:r>
                  <a:rPr lang="en-US" sz="8000" b="1" dirty="0">
                    <a:latin typeface="Speak Pro" panose="020B0504020101020102" pitchFamily="34" charset="0"/>
                  </a:rPr>
                  <a:t>33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9032357" y="2746964"/>
                <a:ext cx="2325540" cy="914995"/>
              </a:xfrm>
              <a:prstGeom prst="rect">
                <a:avLst/>
              </a:prstGeom>
              <a:noFill/>
            </p:spPr>
            <p:txBody>
              <a:bodyPr wrap="square" rtlCol="0">
                <a:spAutoFit/>
              </a:bodyPr>
              <a:lstStyle/>
              <a:p>
                <a:pPr algn="ctr"/>
                <a:r>
                  <a:rPr lang="en-US" sz="8000" b="1" dirty="0">
                    <a:latin typeface="Speak Pro" panose="020B0504020101020102" pitchFamily="34" charset="0"/>
                  </a:rPr>
                  <a:t>1.71</a:t>
                </a:r>
              </a:p>
            </p:txBody>
          </p:sp>
          <p:pic>
            <p:nvPicPr>
              <p:cNvPr id="19" name="Picture 18">
                <a:extLst>
                  <a:ext uri="{FF2B5EF4-FFF2-40B4-BE49-F238E27FC236}">
                    <a16:creationId xmlns:a16="http://schemas.microsoft.com/office/drawing/2014/main" id="{54C96BB1-1782-F844-BF18-E7C923EA7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113" y="1042197"/>
                <a:ext cx="1179603" cy="621582"/>
              </a:xfrm>
              <a:prstGeom prst="rect">
                <a:avLst/>
              </a:prstGeom>
            </p:spPr>
          </p:pic>
          <p:sp>
            <p:nvSpPr>
              <p:cNvPr id="20" name="TextBox 19">
                <a:extLst>
                  <a:ext uri="{FF2B5EF4-FFF2-40B4-BE49-F238E27FC236}">
                    <a16:creationId xmlns:a16="http://schemas.microsoft.com/office/drawing/2014/main" id="{6434066A-F630-D54B-BABB-B3EC8CFE195C}"/>
                  </a:ext>
                </a:extLst>
              </p:cNvPr>
              <p:cNvSpPr txBox="1"/>
              <p:nvPr/>
            </p:nvSpPr>
            <p:spPr>
              <a:xfrm>
                <a:off x="9028174" y="1719803"/>
                <a:ext cx="776687" cy="255348"/>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1" name="TextBox 20">
                <a:extLst>
                  <a:ext uri="{FF2B5EF4-FFF2-40B4-BE49-F238E27FC236}">
                    <a16:creationId xmlns:a16="http://schemas.microsoft.com/office/drawing/2014/main" id="{BB5A29B5-E284-3B49-80B6-191AC999718F}"/>
                  </a:ext>
                </a:extLst>
              </p:cNvPr>
              <p:cNvSpPr txBox="1"/>
              <p:nvPr/>
            </p:nvSpPr>
            <p:spPr>
              <a:xfrm>
                <a:off x="10514771" y="1726214"/>
                <a:ext cx="636713" cy="255348"/>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2" name="Picture 21" descr="A picture containing text, map&#10;&#10;Description automatically generated">
                <a:extLst>
                  <a:ext uri="{FF2B5EF4-FFF2-40B4-BE49-F238E27FC236}">
                    <a16:creationId xmlns:a16="http://schemas.microsoft.com/office/drawing/2014/main" id="{CFD4182D-300C-714A-9CC3-28F4D7CC1D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4906" y="1042198"/>
                <a:ext cx="1179602" cy="621581"/>
              </a:xfrm>
              <a:prstGeom prst="rect">
                <a:avLst/>
              </a:prstGeom>
            </p:spPr>
          </p:pic>
          <p:sp>
            <p:nvSpPr>
              <p:cNvPr id="25" name="TextBox 24">
                <a:extLst>
                  <a:ext uri="{FF2B5EF4-FFF2-40B4-BE49-F238E27FC236}">
                    <a16:creationId xmlns:a16="http://schemas.microsoft.com/office/drawing/2014/main" id="{243F2F78-0016-A14A-AB63-E3E04A90FC27}"/>
                  </a:ext>
                </a:extLst>
              </p:cNvPr>
              <p:cNvSpPr txBox="1"/>
              <p:nvPr/>
            </p:nvSpPr>
            <p:spPr>
              <a:xfrm>
                <a:off x="6041432" y="1726214"/>
                <a:ext cx="776687" cy="255348"/>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9404582-A111-7A44-9E1F-47C83F44AE4C}"/>
                  </a:ext>
                </a:extLst>
              </p:cNvPr>
              <p:cNvSpPr txBox="1"/>
              <p:nvPr/>
            </p:nvSpPr>
            <p:spPr>
              <a:xfrm>
                <a:off x="7528029" y="1732624"/>
                <a:ext cx="636713" cy="255348"/>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star filled sky&#10;&#10;Description automatically generated">
                <a:extLst>
                  <a:ext uri="{FF2B5EF4-FFF2-40B4-BE49-F238E27FC236}">
                    <a16:creationId xmlns:a16="http://schemas.microsoft.com/office/drawing/2014/main" id="{B91BBA07-0DF5-3647-BA59-77AE0E9EC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7170" y="807506"/>
                <a:ext cx="1281576" cy="886052"/>
              </a:xfrm>
              <a:prstGeom prst="rect">
                <a:avLst/>
              </a:prstGeom>
            </p:spPr>
          </p:pic>
          <p:pic>
            <p:nvPicPr>
              <p:cNvPr id="30" name="Picture 29" descr="A close up of a tree&#10;&#10;Description automatically generated">
                <a:extLst>
                  <a:ext uri="{FF2B5EF4-FFF2-40B4-BE49-F238E27FC236}">
                    <a16:creationId xmlns:a16="http://schemas.microsoft.com/office/drawing/2014/main" id="{92262DCD-79EF-2546-927D-9E54600D12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3530" y="816117"/>
                <a:ext cx="1269122" cy="877442"/>
              </a:xfrm>
              <a:prstGeom prst="rect">
                <a:avLst/>
              </a:prstGeom>
            </p:spPr>
          </p:pic>
        </p:grpSp>
      </p:grpSp>
      <p:pic>
        <p:nvPicPr>
          <p:cNvPr id="8" name="Picture 7" descr="A picture containing drawing, red&#10;&#10;Description automatically generated">
            <a:extLst>
              <a:ext uri="{FF2B5EF4-FFF2-40B4-BE49-F238E27FC236}">
                <a16:creationId xmlns:a16="http://schemas.microsoft.com/office/drawing/2014/main" id="{CAE13E86-16E2-40C2-8BF2-B579946C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805" y="4325669"/>
            <a:ext cx="2857500" cy="1600200"/>
          </a:xfrm>
          <a:prstGeom prst="rect">
            <a:avLst/>
          </a:prstGeom>
        </p:spPr>
      </p:pic>
      <p:sp>
        <p:nvSpPr>
          <p:cNvPr id="27" name="Rectangle 26">
            <a:extLst>
              <a:ext uri="{FF2B5EF4-FFF2-40B4-BE49-F238E27FC236}">
                <a16:creationId xmlns:a16="http://schemas.microsoft.com/office/drawing/2014/main" id="{19E328CC-8EF7-1648-8806-CDB13E1EF066}"/>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D951515-E119-834E-8573-6B0B23AC8B24}"/>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3" name="TextBox 32">
            <a:extLst>
              <a:ext uri="{FF2B5EF4-FFF2-40B4-BE49-F238E27FC236}">
                <a16:creationId xmlns:a16="http://schemas.microsoft.com/office/drawing/2014/main" id="{0581A66C-0077-FF46-96DC-7B82F91BA105}"/>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Philippine economy is undergoing moderate change.</a:t>
            </a:r>
          </a:p>
        </p:txBody>
      </p:sp>
      <p:grpSp>
        <p:nvGrpSpPr>
          <p:cNvPr id="18" name="Group 17">
            <a:extLst>
              <a:ext uri="{FF2B5EF4-FFF2-40B4-BE49-F238E27FC236}">
                <a16:creationId xmlns:a16="http://schemas.microsoft.com/office/drawing/2014/main" id="{1BCB68F4-9EF2-4B29-ACC4-C1B13AAE1160}"/>
              </a:ext>
            </a:extLst>
          </p:cNvPr>
          <p:cNvGrpSpPr/>
          <p:nvPr/>
        </p:nvGrpSpPr>
        <p:grpSpPr>
          <a:xfrm>
            <a:off x="5562869" y="4192710"/>
            <a:ext cx="6133174" cy="1980723"/>
            <a:chOff x="5736606" y="6299253"/>
            <a:chExt cx="6133174" cy="1804068"/>
          </a:xfrm>
        </p:grpSpPr>
        <p:sp>
          <p:nvSpPr>
            <p:cNvPr id="31" name="Rectangle 30">
              <a:extLst>
                <a:ext uri="{FF2B5EF4-FFF2-40B4-BE49-F238E27FC236}">
                  <a16:creationId xmlns:a16="http://schemas.microsoft.com/office/drawing/2014/main" id="{06E4460A-B693-4FA2-AAEF-1724D8C5A958}"/>
                </a:ext>
              </a:extLst>
            </p:cNvPr>
            <p:cNvSpPr/>
            <p:nvPr/>
          </p:nvSpPr>
          <p:spPr>
            <a:xfrm>
              <a:off x="8803193" y="6304772"/>
              <a:ext cx="3066587" cy="1794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28246A5-02B1-4EDB-AD0D-20E043ADA49B}"/>
                </a:ext>
              </a:extLst>
            </p:cNvPr>
            <p:cNvSpPr/>
            <p:nvPr/>
          </p:nvSpPr>
          <p:spPr>
            <a:xfrm>
              <a:off x="5736606" y="6299253"/>
              <a:ext cx="3059663"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8356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itting, parked, street, boat&#10;&#10;Description automatically generated">
            <a:extLst>
              <a:ext uri="{FF2B5EF4-FFF2-40B4-BE49-F238E27FC236}">
                <a16:creationId xmlns:a16="http://schemas.microsoft.com/office/drawing/2014/main" id="{9E66DB63-E4E8-FA4D-900E-F46BAAF0C7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236" y="3404566"/>
            <a:ext cx="2906388" cy="1820605"/>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661224" cy="369332"/>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41</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4.01</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
        <p:nvSpPr>
          <p:cNvPr id="16" name="Rectangle 15">
            <a:extLst>
              <a:ext uri="{FF2B5EF4-FFF2-40B4-BE49-F238E27FC236}">
                <a16:creationId xmlns:a16="http://schemas.microsoft.com/office/drawing/2014/main" id="{088C2355-E0AC-7740-B317-D02888EE75D5}"/>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12780B4-30FF-FC44-BA65-C2BF0EEB9AFD}"/>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19" name="TextBox 18">
            <a:extLst>
              <a:ext uri="{FF2B5EF4-FFF2-40B4-BE49-F238E27FC236}">
                <a16:creationId xmlns:a16="http://schemas.microsoft.com/office/drawing/2014/main" id="{77987EC1-B952-A543-9536-DE1728E3FE0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0" name="TextBox 19">
            <a:extLst>
              <a:ext uri="{FF2B5EF4-FFF2-40B4-BE49-F238E27FC236}">
                <a16:creationId xmlns:a16="http://schemas.microsoft.com/office/drawing/2014/main" id="{8A660CC7-1946-C547-80D4-3EEDE13EBE8B}"/>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4" name="Picture 23">
            <a:extLst>
              <a:ext uri="{FF2B5EF4-FFF2-40B4-BE49-F238E27FC236}">
                <a16:creationId xmlns:a16="http://schemas.microsoft.com/office/drawing/2014/main" id="{4DEAA77F-15C1-1B4B-9725-0C7D10D8F5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5875" y="1231118"/>
            <a:ext cx="1107042" cy="987425"/>
          </a:xfrm>
          <a:prstGeom prst="rect">
            <a:avLst/>
          </a:prstGeom>
        </p:spPr>
      </p:pic>
      <p:pic>
        <p:nvPicPr>
          <p:cNvPr id="26" name="Picture 25">
            <a:extLst>
              <a:ext uri="{FF2B5EF4-FFF2-40B4-BE49-F238E27FC236}">
                <a16:creationId xmlns:a16="http://schemas.microsoft.com/office/drawing/2014/main" id="{0B6FA9AD-BA19-344D-8B6E-31ED64ABBC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0870" y="1222921"/>
            <a:ext cx="1107042" cy="989522"/>
          </a:xfrm>
          <a:prstGeom prst="rect">
            <a:avLst/>
          </a:prstGeom>
        </p:spPr>
      </p:pic>
      <p:sp>
        <p:nvSpPr>
          <p:cNvPr id="27" name="TextBox 26">
            <a:extLst>
              <a:ext uri="{FF2B5EF4-FFF2-40B4-BE49-F238E27FC236}">
                <a16:creationId xmlns:a16="http://schemas.microsoft.com/office/drawing/2014/main" id="{AE64E927-D557-8241-A161-76E7AE0AE7FA}"/>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8" name="TextBox 27">
            <a:extLst>
              <a:ext uri="{FF2B5EF4-FFF2-40B4-BE49-F238E27FC236}">
                <a16:creationId xmlns:a16="http://schemas.microsoft.com/office/drawing/2014/main" id="{4569EC6E-E569-5C42-A4ED-971B850A70E8}"/>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0" name="Picture 29" descr="A picture containing underwear&#10;&#10;Description automatically generated">
            <a:extLst>
              <a:ext uri="{FF2B5EF4-FFF2-40B4-BE49-F238E27FC236}">
                <a16:creationId xmlns:a16="http://schemas.microsoft.com/office/drawing/2014/main" id="{BE81FB00-C50C-E940-A190-2695E78EF5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0347" y="1363768"/>
            <a:ext cx="1351177" cy="826707"/>
          </a:xfrm>
          <a:prstGeom prst="rect">
            <a:avLst/>
          </a:prstGeom>
        </p:spPr>
      </p:pic>
      <p:pic>
        <p:nvPicPr>
          <p:cNvPr id="32" name="Picture 31" descr="A close up of a map&#10;&#10;Description automatically generated">
            <a:extLst>
              <a:ext uri="{FF2B5EF4-FFF2-40B4-BE49-F238E27FC236}">
                <a16:creationId xmlns:a16="http://schemas.microsoft.com/office/drawing/2014/main" id="{4029F662-59C8-0146-8713-E957C1BCD1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0792" y="1341080"/>
            <a:ext cx="1382746" cy="845757"/>
          </a:xfrm>
          <a:prstGeom prst="rect">
            <a:avLst/>
          </a:prstGeom>
        </p:spPr>
      </p:pic>
      <p:pic>
        <p:nvPicPr>
          <p:cNvPr id="3" name="Picture 2" descr="A picture containing car, red, sitting, close&#10;&#10;Description automatically generated">
            <a:extLst>
              <a:ext uri="{FF2B5EF4-FFF2-40B4-BE49-F238E27FC236}">
                <a16:creationId xmlns:a16="http://schemas.microsoft.com/office/drawing/2014/main" id="{5C763CF0-F134-432D-B807-3ABD8543D6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8165" y="4285280"/>
            <a:ext cx="2800350" cy="1628775"/>
          </a:xfrm>
          <a:prstGeom prst="rect">
            <a:avLst/>
          </a:prstGeom>
        </p:spPr>
      </p:pic>
      <p:sp>
        <p:nvSpPr>
          <p:cNvPr id="29" name="TextBox 28">
            <a:extLst>
              <a:ext uri="{FF2B5EF4-FFF2-40B4-BE49-F238E27FC236}">
                <a16:creationId xmlns:a16="http://schemas.microsoft.com/office/drawing/2014/main" id="{0E4E8800-700A-E04A-A584-05DDB3AEBA93}"/>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Singapore economy is undergoing moderate change.</a:t>
            </a:r>
          </a:p>
        </p:txBody>
      </p:sp>
    </p:spTree>
    <p:extLst>
      <p:ext uri="{BB962C8B-B14F-4D97-AF65-F5344CB8AC3E}">
        <p14:creationId xmlns:p14="http://schemas.microsoft.com/office/powerpoint/2010/main" val="320403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83335306-F19F-3D40-8E29-1A2B7BE3F9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9291" y="3468321"/>
            <a:ext cx="2877876" cy="1700809"/>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661224" cy="369332"/>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13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649069" y="3806370"/>
            <a:ext cx="2449929" cy="1323439"/>
          </a:xfrm>
          <a:prstGeom prst="rect">
            <a:avLst/>
          </a:prstGeom>
          <a:noFill/>
        </p:spPr>
        <p:txBody>
          <a:bodyPr wrap="square" rtlCol="0">
            <a:spAutoFit/>
          </a:bodyPr>
          <a:lstStyle/>
          <a:p>
            <a:pPr algn="ctr"/>
            <a:r>
              <a:rPr lang="en-US" sz="8000" b="1" dirty="0">
                <a:latin typeface="Speak Pro" panose="020B0504020101020102" pitchFamily="34" charset="0"/>
              </a:rPr>
              <a:t>2.48</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pic>
        <p:nvPicPr>
          <p:cNvPr id="22" name="Picture 21">
            <a:extLst>
              <a:ext uri="{FF2B5EF4-FFF2-40B4-BE49-F238E27FC236}">
                <a16:creationId xmlns:a16="http://schemas.microsoft.com/office/drawing/2014/main" id="{C80E25C9-F06C-8248-AE7B-237E023A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2155" y="1206328"/>
            <a:ext cx="1253926" cy="1046175"/>
          </a:xfrm>
          <a:prstGeom prst="rect">
            <a:avLst/>
          </a:prstGeom>
        </p:spPr>
      </p:pic>
      <p:pic>
        <p:nvPicPr>
          <p:cNvPr id="24" name="Picture 23">
            <a:extLst>
              <a:ext uri="{FF2B5EF4-FFF2-40B4-BE49-F238E27FC236}">
                <a16:creationId xmlns:a16="http://schemas.microsoft.com/office/drawing/2014/main" id="{0AED98E9-30C9-BD43-B36C-095FCF7D52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9934" y="1166653"/>
            <a:ext cx="1296346" cy="1085850"/>
          </a:xfrm>
          <a:prstGeom prst="rect">
            <a:avLst/>
          </a:prstGeom>
        </p:spPr>
      </p:pic>
      <p:sp>
        <p:nvSpPr>
          <p:cNvPr id="25" name="TextBox 24">
            <a:extLst>
              <a:ext uri="{FF2B5EF4-FFF2-40B4-BE49-F238E27FC236}">
                <a16:creationId xmlns:a16="http://schemas.microsoft.com/office/drawing/2014/main" id="{069CA183-957C-5641-8222-583A358DC3C1}"/>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17C9EDF-1600-8D46-BFB3-F6C312C89B22}"/>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1" name="Picture 30" descr="A picture containing water, tree, flying, wave&#10;&#10;Description automatically generated">
            <a:extLst>
              <a:ext uri="{FF2B5EF4-FFF2-40B4-BE49-F238E27FC236}">
                <a16:creationId xmlns:a16="http://schemas.microsoft.com/office/drawing/2014/main" id="{AEE20B3C-E4EC-4441-AC6C-58225E7CB0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5932" y="1082044"/>
            <a:ext cx="1192460" cy="1192460"/>
          </a:xfrm>
          <a:prstGeom prst="rect">
            <a:avLst/>
          </a:prstGeom>
        </p:spPr>
      </p:pic>
      <p:sp>
        <p:nvSpPr>
          <p:cNvPr id="32" name="TextBox 31">
            <a:extLst>
              <a:ext uri="{FF2B5EF4-FFF2-40B4-BE49-F238E27FC236}">
                <a16:creationId xmlns:a16="http://schemas.microsoft.com/office/drawing/2014/main" id="{051D30D0-8ACD-D149-AA50-3508EE5A790D}"/>
              </a:ext>
            </a:extLst>
          </p:cNvPr>
          <p:cNvSpPr txBox="1"/>
          <p:nvPr/>
        </p:nvSpPr>
        <p:spPr>
          <a:xfrm>
            <a:off x="5935735" y="2329968"/>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33" name="TextBox 32">
            <a:extLst>
              <a:ext uri="{FF2B5EF4-FFF2-40B4-BE49-F238E27FC236}">
                <a16:creationId xmlns:a16="http://schemas.microsoft.com/office/drawing/2014/main" id="{E18F64FA-F945-954A-A966-86DA080214C5}"/>
              </a:ext>
            </a:extLst>
          </p:cNvPr>
          <p:cNvSpPr txBox="1"/>
          <p:nvPr/>
        </p:nvSpPr>
        <p:spPr>
          <a:xfrm>
            <a:off x="7422332" y="2339240"/>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35" name="Picture 34" descr="A tree next to a body of water&#10;&#10;Description automatically generated">
            <a:extLst>
              <a:ext uri="{FF2B5EF4-FFF2-40B4-BE49-F238E27FC236}">
                <a16:creationId xmlns:a16="http://schemas.microsoft.com/office/drawing/2014/main" id="{D0F3CEBA-B824-2B45-BFD5-1EA482122D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0681" y="1087077"/>
            <a:ext cx="1192460" cy="1192460"/>
          </a:xfrm>
          <a:prstGeom prst="rect">
            <a:avLst/>
          </a:prstGeom>
        </p:spPr>
      </p:pic>
      <p:pic>
        <p:nvPicPr>
          <p:cNvPr id="3" name="Picture 2" descr="A picture containing food&#10;&#10;Description automatically generated">
            <a:extLst>
              <a:ext uri="{FF2B5EF4-FFF2-40B4-BE49-F238E27FC236}">
                <a16:creationId xmlns:a16="http://schemas.microsoft.com/office/drawing/2014/main" id="{793B7CF3-4D52-41A1-8E9A-AC90CB3FD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7131" y="4288799"/>
            <a:ext cx="2800350" cy="1628775"/>
          </a:xfrm>
          <a:prstGeom prst="rect">
            <a:avLst/>
          </a:prstGeom>
        </p:spPr>
      </p:pic>
      <p:sp>
        <p:nvSpPr>
          <p:cNvPr id="27" name="Rectangle 26">
            <a:extLst>
              <a:ext uri="{FF2B5EF4-FFF2-40B4-BE49-F238E27FC236}">
                <a16:creationId xmlns:a16="http://schemas.microsoft.com/office/drawing/2014/main" id="{5A4EE8E3-67F6-734C-B9AE-BE2800833AF6}"/>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33D7063-B226-EF47-8AE2-549162890CF1}"/>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CRITICAL</a:t>
            </a:r>
          </a:p>
        </p:txBody>
      </p:sp>
      <p:sp>
        <p:nvSpPr>
          <p:cNvPr id="29" name="TextBox 28">
            <a:extLst>
              <a:ext uri="{FF2B5EF4-FFF2-40B4-BE49-F238E27FC236}">
                <a16:creationId xmlns:a16="http://schemas.microsoft.com/office/drawing/2014/main" id="{979E89A2-25BC-9147-8851-CED02EA50CE5}"/>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Japanese economy need immediate action.</a:t>
            </a:r>
          </a:p>
        </p:txBody>
      </p:sp>
    </p:spTree>
    <p:extLst>
      <p:ext uri="{BB962C8B-B14F-4D97-AF65-F5344CB8AC3E}">
        <p14:creationId xmlns:p14="http://schemas.microsoft.com/office/powerpoint/2010/main" val="406110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in&#10;&#10;Description automatically generated">
            <a:extLst>
              <a:ext uri="{FF2B5EF4-FFF2-40B4-BE49-F238E27FC236}">
                <a16:creationId xmlns:a16="http://schemas.microsoft.com/office/drawing/2014/main" id="{7A05F012-8875-8040-A071-793C2ABE6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49003" y="3559251"/>
            <a:ext cx="2927652" cy="1742120"/>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44971" y="3337351"/>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661224" cy="369332"/>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9</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2.23</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pic>
        <p:nvPicPr>
          <p:cNvPr id="20" name="Picture 19" descr="A close up of text on a white background&#10;&#10;Description automatically generated">
            <a:extLst>
              <a:ext uri="{FF2B5EF4-FFF2-40B4-BE49-F238E27FC236}">
                <a16:creationId xmlns:a16="http://schemas.microsoft.com/office/drawing/2014/main" id="{A799B68D-2975-BF49-81AD-8A80AA0491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4644" y="1208637"/>
            <a:ext cx="1105365" cy="986433"/>
          </a:xfrm>
          <a:prstGeom prst="rect">
            <a:avLst/>
          </a:prstGeom>
        </p:spPr>
      </p:pic>
      <p:pic>
        <p:nvPicPr>
          <p:cNvPr id="22" name="Picture 21" descr="A map of a lot of text&#10;&#10;Description automatically generated">
            <a:extLst>
              <a:ext uri="{FF2B5EF4-FFF2-40B4-BE49-F238E27FC236}">
                <a16:creationId xmlns:a16="http://schemas.microsoft.com/office/drawing/2014/main" id="{20A13230-ADB0-9A4E-B9C0-60B876E2ED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1658" y="1208637"/>
            <a:ext cx="1111521" cy="993775"/>
          </a:xfrm>
          <a:prstGeom prst="rect">
            <a:avLst/>
          </a:prstGeom>
        </p:spPr>
      </p:pic>
      <p:sp>
        <p:nvSpPr>
          <p:cNvPr id="23" name="TextBox 22">
            <a:extLst>
              <a:ext uri="{FF2B5EF4-FFF2-40B4-BE49-F238E27FC236}">
                <a16:creationId xmlns:a16="http://schemas.microsoft.com/office/drawing/2014/main" id="{F4A793E5-9C14-1C4B-8003-09A76F6A3DB6}"/>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4" name="TextBox 23">
            <a:extLst>
              <a:ext uri="{FF2B5EF4-FFF2-40B4-BE49-F238E27FC236}">
                <a16:creationId xmlns:a16="http://schemas.microsoft.com/office/drawing/2014/main" id="{56602826-7F9B-CF46-A624-1EF8C4D9FC03}"/>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
        <p:nvSpPr>
          <p:cNvPr id="25" name="TextBox 24">
            <a:extLst>
              <a:ext uri="{FF2B5EF4-FFF2-40B4-BE49-F238E27FC236}">
                <a16:creationId xmlns:a16="http://schemas.microsoft.com/office/drawing/2014/main" id="{0EA76073-C1D6-EE4C-BE66-333EA30AD233}"/>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53001FCB-535F-1847-8B16-484951332E5B}"/>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picture containing outdoor, water, flying, ocean&#10;&#10;Description automatically generated">
            <a:extLst>
              <a:ext uri="{FF2B5EF4-FFF2-40B4-BE49-F238E27FC236}">
                <a16:creationId xmlns:a16="http://schemas.microsoft.com/office/drawing/2014/main" id="{0EB8D8A2-3C70-A14C-9793-0A20EFCBCE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865" y="1310936"/>
            <a:ext cx="1163517" cy="891476"/>
          </a:xfrm>
          <a:prstGeom prst="rect">
            <a:avLst/>
          </a:prstGeom>
        </p:spPr>
      </p:pic>
      <p:pic>
        <p:nvPicPr>
          <p:cNvPr id="30" name="Picture 29" descr="A body of water&#10;&#10;Description automatically generated">
            <a:extLst>
              <a:ext uri="{FF2B5EF4-FFF2-40B4-BE49-F238E27FC236}">
                <a16:creationId xmlns:a16="http://schemas.microsoft.com/office/drawing/2014/main" id="{0472D7CD-18F3-8041-BF7C-6EE277B7FA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47356" y="1299563"/>
            <a:ext cx="1197009" cy="917137"/>
          </a:xfrm>
          <a:prstGeom prst="rect">
            <a:avLst/>
          </a:prstGeom>
        </p:spPr>
      </p:pic>
      <p:pic>
        <p:nvPicPr>
          <p:cNvPr id="8" name="Picture 7" descr="A blue and white shirt&#10;&#10;Description automatically generated">
            <a:extLst>
              <a:ext uri="{FF2B5EF4-FFF2-40B4-BE49-F238E27FC236}">
                <a16:creationId xmlns:a16="http://schemas.microsoft.com/office/drawing/2014/main" id="{4112FE9A-C21C-46C5-8CD1-4AE3D8051B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7509" y="4208541"/>
            <a:ext cx="2647950" cy="1724025"/>
          </a:xfrm>
          <a:prstGeom prst="rect">
            <a:avLst/>
          </a:prstGeom>
        </p:spPr>
      </p:pic>
      <p:sp>
        <p:nvSpPr>
          <p:cNvPr id="27" name="Rectangle 26">
            <a:extLst>
              <a:ext uri="{FF2B5EF4-FFF2-40B4-BE49-F238E27FC236}">
                <a16:creationId xmlns:a16="http://schemas.microsoft.com/office/drawing/2014/main" id="{829CED00-4CE8-1945-9910-3EA388305C61}"/>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91372A-B2C6-034B-84F2-B6F1E6E6055E}"/>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1" name="TextBox 30">
            <a:extLst>
              <a:ext uri="{FF2B5EF4-FFF2-40B4-BE49-F238E27FC236}">
                <a16:creationId xmlns:a16="http://schemas.microsoft.com/office/drawing/2014/main" id="{2B5645FF-B219-5441-82E9-8BF89FC7FFCB}"/>
              </a:ext>
            </a:extLst>
          </p:cNvPr>
          <p:cNvSpPr txBox="1"/>
          <p:nvPr/>
        </p:nvSpPr>
        <p:spPr>
          <a:xfrm>
            <a:off x="580797" y="2946739"/>
            <a:ext cx="4537717" cy="1477328"/>
          </a:xfrm>
          <a:prstGeom prst="rect">
            <a:avLst/>
          </a:prstGeom>
          <a:noFill/>
        </p:spPr>
        <p:txBody>
          <a:bodyPr wrap="square" rtlCol="0">
            <a:spAutoFit/>
          </a:bodyPr>
          <a:lstStyle/>
          <a:p>
            <a:r>
              <a:rPr lang="en-US" sz="3000" b="1" dirty="0">
                <a:latin typeface="Speak Pro" panose="020B0504020101020102" pitchFamily="34" charset="0"/>
              </a:rPr>
              <a:t>The Singapore economy is undergoing moderate change.</a:t>
            </a:r>
          </a:p>
        </p:txBody>
      </p:sp>
    </p:spTree>
    <p:extLst>
      <p:ext uri="{BB962C8B-B14F-4D97-AF65-F5344CB8AC3E}">
        <p14:creationId xmlns:p14="http://schemas.microsoft.com/office/powerpoint/2010/main" val="80993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D1E788D-C4D0-3346-9B73-CB033DCA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7848" y="3492957"/>
            <a:ext cx="2883221" cy="172556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NA</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2.68</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RUSSIA</a:t>
            </a:r>
          </a:p>
        </p:txBody>
      </p:sp>
      <p:sp>
        <p:nvSpPr>
          <p:cNvPr id="18" name="Rectangle 17">
            <a:extLst>
              <a:ext uri="{FF2B5EF4-FFF2-40B4-BE49-F238E27FC236}">
                <a16:creationId xmlns:a16="http://schemas.microsoft.com/office/drawing/2014/main" id="{5BC0C163-8F0B-9D42-901C-B7F5C8E0B531}"/>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46B649-94AC-514C-AA58-0FD3D82D8796}"/>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20" name="TextBox 19">
            <a:extLst>
              <a:ext uri="{FF2B5EF4-FFF2-40B4-BE49-F238E27FC236}">
                <a16:creationId xmlns:a16="http://schemas.microsoft.com/office/drawing/2014/main" id="{F9B1D47E-F657-A44F-9341-8C6E734A9EAB}"/>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Russian economy is resilient.</a:t>
            </a:r>
          </a:p>
        </p:txBody>
      </p:sp>
      <p:pic>
        <p:nvPicPr>
          <p:cNvPr id="3" name="Picture 2" descr="A red white and blue flag&#10;&#10;Description automatically generated">
            <a:extLst>
              <a:ext uri="{FF2B5EF4-FFF2-40B4-BE49-F238E27FC236}">
                <a16:creationId xmlns:a16="http://schemas.microsoft.com/office/drawing/2014/main" id="{B16B2125-7D5A-4E74-A8F9-5C18C8B5E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987" y="4204611"/>
            <a:ext cx="2619375" cy="1743075"/>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92A209CF-0CE8-5246-AE8B-A09994F449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2496" y="1155579"/>
            <a:ext cx="1274782" cy="995224"/>
          </a:xfrm>
          <a:prstGeom prst="rect">
            <a:avLst/>
          </a:prstGeom>
        </p:spPr>
      </p:pic>
      <p:sp>
        <p:nvSpPr>
          <p:cNvPr id="22" name="TextBox 21">
            <a:extLst>
              <a:ext uri="{FF2B5EF4-FFF2-40B4-BE49-F238E27FC236}">
                <a16:creationId xmlns:a16="http://schemas.microsoft.com/office/drawing/2014/main" id="{1E8E0013-9377-0444-A4E9-03168F121CE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CD3C6CD-5B61-0740-9D87-A0C16A461496}"/>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16" name="Picture 15" descr="A close up of a map&#10;&#10;Description automatically generated">
            <a:extLst>
              <a:ext uri="{FF2B5EF4-FFF2-40B4-BE49-F238E27FC236}">
                <a16:creationId xmlns:a16="http://schemas.microsoft.com/office/drawing/2014/main" id="{18D927A7-C46B-BD41-B4AB-DD42FADCFE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9564" y="1189351"/>
            <a:ext cx="1229964" cy="961451"/>
          </a:xfrm>
          <a:prstGeom prst="rect">
            <a:avLst/>
          </a:prstGeom>
        </p:spPr>
      </p:pic>
      <p:sp>
        <p:nvSpPr>
          <p:cNvPr id="24" name="TextBox 23">
            <a:extLst>
              <a:ext uri="{FF2B5EF4-FFF2-40B4-BE49-F238E27FC236}">
                <a16:creationId xmlns:a16="http://schemas.microsoft.com/office/drawing/2014/main" id="{1EAAA841-FCC0-1641-8FA4-8E9CF657BEF7}"/>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5" name="TextBox 24">
            <a:extLst>
              <a:ext uri="{FF2B5EF4-FFF2-40B4-BE49-F238E27FC236}">
                <a16:creationId xmlns:a16="http://schemas.microsoft.com/office/drawing/2014/main" id="{3F4FE30D-C4AB-4945-973D-2BFFC98C834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Tree>
    <p:extLst>
      <p:ext uri="{BB962C8B-B14F-4D97-AF65-F5344CB8AC3E}">
        <p14:creationId xmlns:p14="http://schemas.microsoft.com/office/powerpoint/2010/main" val="34752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E116CE-62A3-D74A-9387-594F6A69FF2D}"/>
              </a:ext>
            </a:extLst>
          </p:cNvPr>
          <p:cNvSpPr txBox="1"/>
          <p:nvPr/>
        </p:nvSpPr>
        <p:spPr>
          <a:xfrm>
            <a:off x="7781573" y="4249535"/>
            <a:ext cx="1913673" cy="400110"/>
          </a:xfrm>
          <a:prstGeom prst="rect">
            <a:avLst/>
          </a:prstGeom>
          <a:noFill/>
        </p:spPr>
        <p:txBody>
          <a:bodyPr wrap="square" rtlCol="0">
            <a:spAutoFit/>
          </a:bodyPr>
          <a:lstStyle/>
          <a:p>
            <a:pPr algn="ctr"/>
            <a:r>
              <a:rPr lang="en-US" sz="1000" b="1" dirty="0">
                <a:latin typeface="Speak Pro" panose="020B0504020101020102" pitchFamily="34" charset="0"/>
              </a:rPr>
              <a:t>Insights reporting the health status of a country</a:t>
            </a:r>
          </a:p>
        </p:txBody>
      </p:sp>
      <p:grpSp>
        <p:nvGrpSpPr>
          <p:cNvPr id="14" name="Group 13">
            <a:extLst>
              <a:ext uri="{FF2B5EF4-FFF2-40B4-BE49-F238E27FC236}">
                <a16:creationId xmlns:a16="http://schemas.microsoft.com/office/drawing/2014/main" id="{1F6B08F7-28FD-5246-AD87-44FC3010935D}"/>
              </a:ext>
            </a:extLst>
          </p:cNvPr>
          <p:cNvGrpSpPr/>
          <p:nvPr/>
        </p:nvGrpSpPr>
        <p:grpSpPr>
          <a:xfrm>
            <a:off x="1815773" y="1507327"/>
            <a:ext cx="4066346" cy="3843345"/>
            <a:chOff x="3872309" y="2472038"/>
            <a:chExt cx="5072046" cy="4453552"/>
          </a:xfrm>
        </p:grpSpPr>
        <p:sp>
          <p:nvSpPr>
            <p:cNvPr id="10" name="Oval 9">
              <a:extLst>
                <a:ext uri="{FF2B5EF4-FFF2-40B4-BE49-F238E27FC236}">
                  <a16:creationId xmlns:a16="http://schemas.microsoft.com/office/drawing/2014/main" id="{00B38FA0-7289-0F4D-AE3F-2589731EF0A7}"/>
                </a:ext>
              </a:extLst>
            </p:cNvPr>
            <p:cNvSpPr/>
            <p:nvPr/>
          </p:nvSpPr>
          <p:spPr>
            <a:xfrm>
              <a:off x="4612253" y="3078053"/>
              <a:ext cx="3340256" cy="27685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AEDA51E-2D8F-8446-9BAD-BA3FA7F526F6}"/>
                </a:ext>
              </a:extLst>
            </p:cNvPr>
            <p:cNvGrpSpPr/>
            <p:nvPr/>
          </p:nvGrpSpPr>
          <p:grpSpPr>
            <a:xfrm>
              <a:off x="3872309" y="3558197"/>
              <a:ext cx="1479889" cy="2075070"/>
              <a:chOff x="2836854" y="1843142"/>
              <a:chExt cx="1970314" cy="2881526"/>
            </a:xfrm>
          </p:grpSpPr>
          <p:pic>
            <p:nvPicPr>
              <p:cNvPr id="8" name="Picture 7">
                <a:extLst>
                  <a:ext uri="{FF2B5EF4-FFF2-40B4-BE49-F238E27FC236}">
                    <a16:creationId xmlns:a16="http://schemas.microsoft.com/office/drawing/2014/main" id="{D07B62CC-0BCB-9647-8F8B-008D1DC89875}"/>
                  </a:ext>
                </a:extLst>
              </p:cNvPr>
              <p:cNvPicPr>
                <a:picLocks noChangeAspect="1"/>
              </p:cNvPicPr>
              <p:nvPr/>
            </p:nvPicPr>
            <p:blipFill rotWithShape="1">
              <a:blip r:embed="rId2"/>
              <a:srcRect l="3683" t="106" r="6704" b="10471"/>
              <a:stretch/>
            </p:blipFill>
            <p:spPr>
              <a:xfrm>
                <a:off x="2836854" y="1843142"/>
                <a:ext cx="1970314" cy="1970314"/>
              </a:xfrm>
              <a:prstGeom prst="ellipse">
                <a:avLst/>
              </a:prstGeom>
            </p:spPr>
          </p:pic>
          <p:sp>
            <p:nvSpPr>
              <p:cNvPr id="16" name="TextBox 15">
                <a:extLst>
                  <a:ext uri="{FF2B5EF4-FFF2-40B4-BE49-F238E27FC236}">
                    <a16:creationId xmlns:a16="http://schemas.microsoft.com/office/drawing/2014/main" id="{DA71224F-DEE4-5F46-866C-6C19288479B7}"/>
                  </a:ext>
                </a:extLst>
              </p:cNvPr>
              <p:cNvSpPr txBox="1"/>
              <p:nvPr/>
            </p:nvSpPr>
            <p:spPr>
              <a:xfrm>
                <a:off x="3029381" y="3833222"/>
                <a:ext cx="1256867" cy="891446"/>
              </a:xfrm>
              <a:prstGeom prst="rect">
                <a:avLst/>
              </a:prstGeom>
              <a:noFill/>
            </p:spPr>
            <p:txBody>
              <a:bodyPr wrap="square" rtlCol="0">
                <a:spAutoFit/>
              </a:bodyPr>
              <a:lstStyle/>
              <a:p>
                <a:pPr algn="ctr"/>
                <a:r>
                  <a:rPr lang="en-US" sz="1000" b="1" dirty="0">
                    <a:latin typeface="Speak Pro" panose="020B0504020101020102" pitchFamily="34" charset="0"/>
                  </a:rPr>
                  <a:t>Gross Domestic Product</a:t>
                </a:r>
              </a:p>
            </p:txBody>
          </p:sp>
        </p:grpSp>
        <p:grpSp>
          <p:nvGrpSpPr>
            <p:cNvPr id="7" name="Group 6">
              <a:extLst>
                <a:ext uri="{FF2B5EF4-FFF2-40B4-BE49-F238E27FC236}">
                  <a16:creationId xmlns:a16="http://schemas.microsoft.com/office/drawing/2014/main" id="{5DF59C51-D6C9-5F4C-9CD5-CAEC89153F54}"/>
                </a:ext>
              </a:extLst>
            </p:cNvPr>
            <p:cNvGrpSpPr/>
            <p:nvPr/>
          </p:nvGrpSpPr>
          <p:grpSpPr>
            <a:xfrm>
              <a:off x="5605630" y="5028841"/>
              <a:ext cx="1479889" cy="1896749"/>
              <a:chOff x="5010946" y="1843142"/>
              <a:chExt cx="1970314" cy="2633901"/>
            </a:xfrm>
          </p:grpSpPr>
          <p:pic>
            <p:nvPicPr>
              <p:cNvPr id="6" name="Picture 5">
                <a:extLst>
                  <a:ext uri="{FF2B5EF4-FFF2-40B4-BE49-F238E27FC236}">
                    <a16:creationId xmlns:a16="http://schemas.microsoft.com/office/drawing/2014/main" id="{F656FCC3-59D2-AC43-85B2-420A143039C4}"/>
                  </a:ext>
                </a:extLst>
              </p:cNvPr>
              <p:cNvPicPr>
                <a:picLocks noChangeAspect="1"/>
              </p:cNvPicPr>
              <p:nvPr/>
            </p:nvPicPr>
            <p:blipFill rotWithShape="1">
              <a:blip r:embed="rId3"/>
              <a:srcRect l="16788" r="16788"/>
              <a:stretch/>
            </p:blipFill>
            <p:spPr>
              <a:xfrm>
                <a:off x="5010946" y="1843142"/>
                <a:ext cx="1970314" cy="1970314"/>
              </a:xfrm>
              <a:prstGeom prst="ellipse">
                <a:avLst/>
              </a:prstGeom>
            </p:spPr>
          </p:pic>
          <p:sp>
            <p:nvSpPr>
              <p:cNvPr id="17" name="TextBox 16">
                <a:extLst>
                  <a:ext uri="{FF2B5EF4-FFF2-40B4-BE49-F238E27FC236}">
                    <a16:creationId xmlns:a16="http://schemas.microsoft.com/office/drawing/2014/main" id="{FBFEE957-6DCA-0447-A7FA-060C7E987BE9}"/>
                  </a:ext>
                </a:extLst>
              </p:cNvPr>
              <p:cNvSpPr txBox="1"/>
              <p:nvPr/>
            </p:nvSpPr>
            <p:spPr>
              <a:xfrm>
                <a:off x="5323353" y="3833221"/>
                <a:ext cx="1256867" cy="643822"/>
              </a:xfrm>
              <a:prstGeom prst="rect">
                <a:avLst/>
              </a:prstGeom>
              <a:noFill/>
            </p:spPr>
            <p:txBody>
              <a:bodyPr wrap="square" rtlCol="0">
                <a:spAutoFit/>
              </a:bodyPr>
              <a:lstStyle/>
              <a:p>
                <a:pPr algn="ctr"/>
                <a:r>
                  <a:rPr lang="en-US" sz="1000" b="1" dirty="0">
                    <a:latin typeface="Speak Pro" panose="020B0504020101020102" pitchFamily="34" charset="0"/>
                  </a:rPr>
                  <a:t>Mobility</a:t>
                </a:r>
                <a:r>
                  <a:rPr lang="en-US" sz="1000" b="1" dirty="0"/>
                  <a:t> </a:t>
                </a:r>
                <a:r>
                  <a:rPr lang="en-US" sz="1000" b="1" dirty="0">
                    <a:latin typeface="Speak Pro" panose="020B0504020101020102" pitchFamily="34" charset="0"/>
                  </a:rPr>
                  <a:t>Data</a:t>
                </a:r>
              </a:p>
            </p:txBody>
          </p:sp>
        </p:grpSp>
        <p:grpSp>
          <p:nvGrpSpPr>
            <p:cNvPr id="9" name="Group 8">
              <a:extLst>
                <a:ext uri="{FF2B5EF4-FFF2-40B4-BE49-F238E27FC236}">
                  <a16:creationId xmlns:a16="http://schemas.microsoft.com/office/drawing/2014/main" id="{94E550F3-4F10-BC43-9329-9845E7277915}"/>
                </a:ext>
              </a:extLst>
            </p:cNvPr>
            <p:cNvGrpSpPr/>
            <p:nvPr/>
          </p:nvGrpSpPr>
          <p:grpSpPr>
            <a:xfrm>
              <a:off x="7464466" y="3607947"/>
              <a:ext cx="1479889" cy="1925623"/>
              <a:chOff x="7195553" y="1825499"/>
              <a:chExt cx="1970314" cy="2673997"/>
            </a:xfrm>
          </p:grpSpPr>
          <p:pic>
            <p:nvPicPr>
              <p:cNvPr id="4" name="Picture 3">
                <a:extLst>
                  <a:ext uri="{FF2B5EF4-FFF2-40B4-BE49-F238E27FC236}">
                    <a16:creationId xmlns:a16="http://schemas.microsoft.com/office/drawing/2014/main" id="{E25FEEFE-7F8C-2941-BC07-DED642C43A06}"/>
                  </a:ext>
                </a:extLst>
              </p:cNvPr>
              <p:cNvPicPr>
                <a:picLocks noChangeAspect="1"/>
              </p:cNvPicPr>
              <p:nvPr/>
            </p:nvPicPr>
            <p:blipFill rotWithShape="1">
              <a:blip r:embed="rId4"/>
              <a:srcRect l="12403" r="12403"/>
              <a:stretch/>
            </p:blipFill>
            <p:spPr>
              <a:xfrm>
                <a:off x="7195553" y="1825499"/>
                <a:ext cx="1970314" cy="1970314"/>
              </a:xfrm>
              <a:prstGeom prst="ellipse">
                <a:avLst/>
              </a:prstGeom>
            </p:spPr>
          </p:pic>
          <p:sp>
            <p:nvSpPr>
              <p:cNvPr id="18" name="TextBox 17">
                <a:extLst>
                  <a:ext uri="{FF2B5EF4-FFF2-40B4-BE49-F238E27FC236}">
                    <a16:creationId xmlns:a16="http://schemas.microsoft.com/office/drawing/2014/main" id="{0EAE4C35-0837-0941-B61E-A1BF0E9F729B}"/>
                  </a:ext>
                </a:extLst>
              </p:cNvPr>
              <p:cNvSpPr txBox="1"/>
              <p:nvPr/>
            </p:nvSpPr>
            <p:spPr>
              <a:xfrm>
                <a:off x="7552276" y="3855674"/>
                <a:ext cx="1256867" cy="643822"/>
              </a:xfrm>
              <a:prstGeom prst="rect">
                <a:avLst/>
              </a:prstGeom>
              <a:noFill/>
            </p:spPr>
            <p:txBody>
              <a:bodyPr wrap="square" rtlCol="0">
                <a:spAutoFit/>
              </a:bodyPr>
              <a:lstStyle/>
              <a:p>
                <a:pPr algn="ctr"/>
                <a:r>
                  <a:rPr lang="en-US" sz="1000" b="1" dirty="0">
                    <a:latin typeface="Speak Pro" panose="020B0504020101020102" pitchFamily="34" charset="0"/>
                  </a:rPr>
                  <a:t>COVID cases</a:t>
                </a:r>
              </a:p>
            </p:txBody>
          </p:sp>
        </p:grpSp>
        <p:grpSp>
          <p:nvGrpSpPr>
            <p:cNvPr id="3" name="Group 2">
              <a:extLst>
                <a:ext uri="{FF2B5EF4-FFF2-40B4-BE49-F238E27FC236}">
                  <a16:creationId xmlns:a16="http://schemas.microsoft.com/office/drawing/2014/main" id="{AE9AB371-F3CC-1E44-B554-E03AC4412ED5}"/>
                </a:ext>
              </a:extLst>
            </p:cNvPr>
            <p:cNvGrpSpPr/>
            <p:nvPr/>
          </p:nvGrpSpPr>
          <p:grpSpPr>
            <a:xfrm>
              <a:off x="5633341" y="2472038"/>
              <a:ext cx="1475530" cy="2092800"/>
              <a:chOff x="639766" y="1791103"/>
              <a:chExt cx="1964510" cy="2906146"/>
            </a:xfrm>
          </p:grpSpPr>
          <p:sp>
            <p:nvSpPr>
              <p:cNvPr id="15" name="TextBox 14">
                <a:extLst>
                  <a:ext uri="{FF2B5EF4-FFF2-40B4-BE49-F238E27FC236}">
                    <a16:creationId xmlns:a16="http://schemas.microsoft.com/office/drawing/2014/main" id="{934800B2-3FD0-5C4B-99AC-A975C98688C6}"/>
                  </a:ext>
                </a:extLst>
              </p:cNvPr>
              <p:cNvSpPr txBox="1"/>
              <p:nvPr/>
            </p:nvSpPr>
            <p:spPr>
              <a:xfrm>
                <a:off x="1056024" y="3756279"/>
                <a:ext cx="1256868" cy="940970"/>
              </a:xfrm>
              <a:prstGeom prst="rect">
                <a:avLst/>
              </a:prstGeom>
              <a:noFill/>
            </p:spPr>
            <p:txBody>
              <a:bodyPr wrap="square" rtlCol="0">
                <a:spAutoFit/>
              </a:bodyPr>
              <a:lstStyle/>
              <a:p>
                <a:pPr algn="ctr"/>
                <a:r>
                  <a:rPr lang="en-US" sz="800" b="1" dirty="0">
                    <a:latin typeface="Speak Pro" panose="020B0504020101020102" pitchFamily="34" charset="0"/>
                  </a:rPr>
                  <a:t>Satellite data like Nitrogen Dioxide and Night Lights</a:t>
                </a:r>
              </a:p>
            </p:txBody>
          </p:sp>
          <p:pic>
            <p:nvPicPr>
              <p:cNvPr id="20" name="Picture 19" descr="A picture containing text, map&#10;&#10;Description automatically generated">
                <a:extLst>
                  <a:ext uri="{FF2B5EF4-FFF2-40B4-BE49-F238E27FC236}">
                    <a16:creationId xmlns:a16="http://schemas.microsoft.com/office/drawing/2014/main" id="{1AE38409-EC4A-6C48-9917-04F3A7C4EA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892" r="11892"/>
              <a:stretch/>
            </p:blipFill>
            <p:spPr>
              <a:xfrm>
                <a:off x="639766" y="1791103"/>
                <a:ext cx="1964510" cy="1964510"/>
              </a:xfrm>
              <a:prstGeom prst="ellipse">
                <a:avLst/>
              </a:prstGeom>
            </p:spPr>
          </p:pic>
        </p:grpSp>
      </p:grpSp>
      <p:sp>
        <p:nvSpPr>
          <p:cNvPr id="24" name="Right Arrow 23">
            <a:extLst>
              <a:ext uri="{FF2B5EF4-FFF2-40B4-BE49-F238E27FC236}">
                <a16:creationId xmlns:a16="http://schemas.microsoft.com/office/drawing/2014/main" id="{9511F178-BDE8-674C-93FC-01A93AC47049}"/>
              </a:ext>
            </a:extLst>
          </p:cNvPr>
          <p:cNvSpPr/>
          <p:nvPr/>
        </p:nvSpPr>
        <p:spPr>
          <a:xfrm>
            <a:off x="6234545" y="2826327"/>
            <a:ext cx="775949" cy="60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7B754D1-866A-A545-B3C5-479FA640620E}"/>
              </a:ext>
            </a:extLst>
          </p:cNvPr>
          <p:cNvGrpSpPr/>
          <p:nvPr/>
        </p:nvGrpSpPr>
        <p:grpSpPr>
          <a:xfrm>
            <a:off x="7373607" y="1996493"/>
            <a:ext cx="2410691" cy="2307043"/>
            <a:chOff x="3432181" y="2065292"/>
            <a:chExt cx="2410691" cy="2307043"/>
          </a:xfrm>
        </p:grpSpPr>
        <p:pic>
          <p:nvPicPr>
            <p:cNvPr id="27" name="Picture 26" descr="A picture containing drawing&#10;&#10;Description automatically generated">
              <a:extLst>
                <a:ext uri="{FF2B5EF4-FFF2-40B4-BE49-F238E27FC236}">
                  <a16:creationId xmlns:a16="http://schemas.microsoft.com/office/drawing/2014/main" id="{DF18B150-E12C-F241-9E67-F23FE852BA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349" r="10349"/>
            <a:stretch/>
          </p:blipFill>
          <p:spPr>
            <a:xfrm>
              <a:off x="3606805" y="2188094"/>
              <a:ext cx="2061441" cy="2061441"/>
            </a:xfrm>
            <a:prstGeom prst="ellipse">
              <a:avLst/>
            </a:prstGeom>
          </p:spPr>
        </p:pic>
        <p:sp>
          <p:nvSpPr>
            <p:cNvPr id="28" name="Rectangle 27">
              <a:extLst>
                <a:ext uri="{FF2B5EF4-FFF2-40B4-BE49-F238E27FC236}">
                  <a16:creationId xmlns:a16="http://schemas.microsoft.com/office/drawing/2014/main" id="{3C7AAF82-F725-934C-9A05-2DA75DB1E7E2}"/>
                </a:ext>
              </a:extLst>
            </p:cNvPr>
            <p:cNvSpPr/>
            <p:nvPr/>
          </p:nvSpPr>
          <p:spPr>
            <a:xfrm rot="16423793">
              <a:off x="3484005" y="2013468"/>
              <a:ext cx="2307043" cy="2410691"/>
            </a:xfrm>
            <a:prstGeom prst="rect">
              <a:avLst/>
            </a:prstGeom>
            <a:noFill/>
          </p:spPr>
          <p:txBody>
            <a:bodyPr wrap="none" lIns="91440" tIns="45720" rIns="91440" bIns="45720">
              <a:prstTxWarp prst="textCircle">
                <a:avLst/>
              </a:prstTxWarp>
              <a:spAutoFit/>
            </a:bodyPr>
            <a:lstStyle/>
            <a:p>
              <a:pPr algn="ctr"/>
              <a:r>
                <a:rPr lang="en-US" sz="2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GOVERNMENT</a:t>
              </a:r>
              <a:endPar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70748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707886"/>
          </a:xfrm>
          <a:prstGeom prst="rect">
            <a:avLst/>
          </a:prstGeom>
          <a:noFill/>
        </p:spPr>
        <p:txBody>
          <a:bodyPr wrap="square" rtlCol="0">
            <a:spAutoFit/>
          </a:bodyPr>
          <a:lstStyle/>
          <a:p>
            <a:r>
              <a:rPr lang="en-PH" sz="2000" b="1" dirty="0">
                <a:latin typeface="Speak Pro" panose="020B0504020101020102" pitchFamily="34" charset="0"/>
              </a:rPr>
              <a:t>Japan, Singapore could be the worst-hit Asian economies in the coronavirus pandemic, says Moody’s Analytics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8" y="1954305"/>
            <a:ext cx="8270347" cy="738664"/>
          </a:xfrm>
          <a:prstGeom prst="rect">
            <a:avLst/>
          </a:prstGeom>
          <a:noFill/>
        </p:spPr>
        <p:txBody>
          <a:bodyPr wrap="square" rtlCol="0">
            <a:spAutoFit/>
          </a:bodyPr>
          <a:lstStyle/>
          <a:p>
            <a:pPr algn="just"/>
            <a:r>
              <a:rPr lang="en-PH" sz="1400" dirty="0">
                <a:latin typeface="Speak Pro" panose="020B0504020101020102" pitchFamily="34" charset="0"/>
              </a:rPr>
              <a:t>Within Asia, the Japanese and Singaporean economies could struggle the most in the coronavirus pandemic, an economist from Moody’s Analytics said on Monday. Both economies were already weak before the outbreak worsened over the…</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Singapore eases monetary policy as virus slams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26688" y="4685598"/>
            <a:ext cx="8270347" cy="738664"/>
          </a:xfrm>
          <a:prstGeom prst="rect">
            <a:avLst/>
          </a:prstGeom>
          <a:noFill/>
        </p:spPr>
        <p:txBody>
          <a:bodyPr wrap="square" rtlCol="0">
            <a:spAutoFit/>
          </a:bodyPr>
          <a:lstStyle/>
          <a:p>
            <a:pPr algn="just"/>
            <a:r>
              <a:rPr lang="en-PH" sz="1400" dirty="0">
                <a:latin typeface="Speak Pro" panose="020B0504020101020102" pitchFamily="34" charset="0"/>
              </a:rPr>
              <a:t>SINGAPORE – Singapore's central bank eased monetary policy on Monday, March 30, as the city-state, seen as a bellwether for the health of global trade, heads for a deep recession due to the coronavirus pandemic. The easing echoes moves made by…</a:t>
            </a:r>
          </a:p>
        </p:txBody>
      </p:sp>
      <p:sp>
        <p:nvSpPr>
          <p:cNvPr id="18" name="TextBox 17">
            <a:extLst>
              <a:ext uri="{FF2B5EF4-FFF2-40B4-BE49-F238E27FC236}">
                <a16:creationId xmlns:a16="http://schemas.microsoft.com/office/drawing/2014/main" id="{8E729A3A-81BD-0344-92CB-09F678FE5868}"/>
              </a:ext>
            </a:extLst>
          </p:cNvPr>
          <p:cNvSpPr txBox="1"/>
          <p:nvPr/>
        </p:nvSpPr>
        <p:spPr>
          <a:xfrm>
            <a:off x="0" y="-123186"/>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Tree>
    <p:extLst>
      <p:ext uri="{BB962C8B-B14F-4D97-AF65-F5344CB8AC3E}">
        <p14:creationId xmlns:p14="http://schemas.microsoft.com/office/powerpoint/2010/main" val="18461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Beyond lockdown: Will Philippines be able to sustain low air-pollution levels?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MANILA — On some rainy days, thick haze would blanket the sprawling metropolis of the Philippine’s national capital region, leaving the city skyline barely visible. Unfortunately, Filipinos have become used to Metro Manila’s visible air pollution. So…</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‘Will We Die Hungry?’ A Teeming Manila Slum Chafes Under Lockdown</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pPr algn="just" fontAlgn="base"/>
            <a:r>
              <a:rPr lang="en-PH" sz="1400" dirty="0">
                <a:latin typeface="Speak Pro" panose="020B0504020101020102" pitchFamily="34" charset="0"/>
              </a:rPr>
              <a:t>MANILA — Even before the coronavirus arrived in Manila, a saying in the capital’s sprawling San Roque slum — “no one dies from a fever” — crystallized the many threats that its residents faced in their daily lives. Drug-fueled petty crime. Food…</a:t>
            </a:r>
          </a:p>
        </p:txBody>
      </p:sp>
      <p:sp>
        <p:nvSpPr>
          <p:cNvPr id="17" name="TextBox 16">
            <a:extLst>
              <a:ext uri="{FF2B5EF4-FFF2-40B4-BE49-F238E27FC236}">
                <a16:creationId xmlns:a16="http://schemas.microsoft.com/office/drawing/2014/main" id="{E6289C93-1791-6745-8EDB-0BEB72B18DAB}"/>
              </a:ext>
            </a:extLst>
          </p:cNvPr>
          <p:cNvSpPr txBox="1"/>
          <p:nvPr/>
        </p:nvSpPr>
        <p:spPr>
          <a:xfrm>
            <a:off x="0" y="-203287"/>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spTree>
    <p:extLst>
      <p:ext uri="{BB962C8B-B14F-4D97-AF65-F5344CB8AC3E}">
        <p14:creationId xmlns:p14="http://schemas.microsoft.com/office/powerpoint/2010/main" val="408176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Sweden’s Coronavirus Strategy Will Soon Be the World’s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China placed 50 million people under quarantine in Hubei Province in January. Since then, many liberal democracies have taken aggressive authoritarian measures of their own to fight the novel coronavirus. By mid-March, almost all…</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How the coronavirus is changing one of Sweden's most famous holidays</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In normal times, </a:t>
            </a:r>
            <a:r>
              <a:rPr lang="en-PH" sz="1400" i="1" dirty="0">
                <a:latin typeface="Speak Pro" panose="020B0504020101020102" pitchFamily="34" charset="0"/>
              </a:rPr>
              <a:t>valborgsmässoafton</a:t>
            </a:r>
            <a:r>
              <a:rPr lang="en-PH" sz="1400" dirty="0">
                <a:latin typeface="Speak Pro" panose="020B0504020101020102" pitchFamily="34" charset="0"/>
              </a:rPr>
              <a:t> or Walpurgis Eve on April 30th is marked with large bonfires in public parks and other locations across the country. It's a celebration of the end of the cooler months and anticipation for the…</a:t>
            </a:r>
          </a:p>
        </p:txBody>
      </p:sp>
      <p:sp>
        <p:nvSpPr>
          <p:cNvPr id="18" name="TextBox 17">
            <a:extLst>
              <a:ext uri="{FF2B5EF4-FFF2-40B4-BE49-F238E27FC236}">
                <a16:creationId xmlns:a16="http://schemas.microsoft.com/office/drawing/2014/main" id="{8FCE911E-7893-B04D-B11E-1D8814C479C3}"/>
              </a:ext>
            </a:extLst>
          </p:cNvPr>
          <p:cNvSpPr txBox="1"/>
          <p:nvPr/>
        </p:nvSpPr>
        <p:spPr>
          <a:xfrm>
            <a:off x="0" y="-167646"/>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spTree>
    <p:extLst>
      <p:ext uri="{BB962C8B-B14F-4D97-AF65-F5344CB8AC3E}">
        <p14:creationId xmlns:p14="http://schemas.microsoft.com/office/powerpoint/2010/main" val="276007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pPr fontAlgn="base"/>
            <a:r>
              <a:rPr lang="en-PH" b="1" dirty="0">
                <a:latin typeface="Speak Pro" panose="020B0504020101020102" pitchFamily="34" charset="0"/>
              </a:rPr>
              <a:t>Coronavirus: Italy envoy rejects remark by Sweden's chief epidemiologist</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fontAlgn="base"/>
            <a:r>
              <a:rPr lang="en-PH" sz="1400" dirty="0">
                <a:latin typeface="Speak Pro" panose="020B0504020101020102" pitchFamily="34" charset="0"/>
              </a:rPr>
              <a:t>Italy's ambassador to Sweden has defended his country's healthcare system after the chief Swedish state epidemiologist questioned Italy's capacity to tackle the coronavirus. Anders Tegnell suggested in a radio interview that Italy…</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Italy’s coronavirus deaths are staggering. They may be more preview than anomaly.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ROME — Italy has become the flash point of the coronavirus pandemic, with a death toll at 6,077 and counting — the highest in the world. More than 2,000 Italians have been killed by the virus in the past four days alone. The staggering…</a:t>
            </a:r>
          </a:p>
        </p:txBody>
      </p:sp>
      <p:sp>
        <p:nvSpPr>
          <p:cNvPr id="17" name="TextBox 16">
            <a:extLst>
              <a:ext uri="{FF2B5EF4-FFF2-40B4-BE49-F238E27FC236}">
                <a16:creationId xmlns:a16="http://schemas.microsoft.com/office/drawing/2014/main" id="{062D022C-9A21-574C-94FD-239A81A5FC02}"/>
              </a:ext>
            </a:extLst>
          </p:cNvPr>
          <p:cNvSpPr txBox="1"/>
          <p:nvPr/>
        </p:nvSpPr>
        <p:spPr>
          <a:xfrm>
            <a:off x="218213" y="-81030"/>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Tree>
    <p:extLst>
      <p:ext uri="{BB962C8B-B14F-4D97-AF65-F5344CB8AC3E}">
        <p14:creationId xmlns:p14="http://schemas.microsoft.com/office/powerpoint/2010/main" val="9300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83820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About GIDEON</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graphicFrame>
        <p:nvGraphicFramePr>
          <p:cNvPr id="20" name="Chart 19">
            <a:extLst>
              <a:ext uri="{FF2B5EF4-FFF2-40B4-BE49-F238E27FC236}">
                <a16:creationId xmlns:a16="http://schemas.microsoft.com/office/drawing/2014/main" id="{00000000-0008-0000-0200-000002000000}"/>
              </a:ext>
            </a:extLst>
          </p:cNvPr>
          <p:cNvGraphicFramePr>
            <a:graphicFrameLocks noGrp="1"/>
          </p:cNvGraphicFramePr>
          <p:nvPr>
            <p:extLst>
              <p:ext uri="{D42A27DB-BD31-4B8C-83A1-F6EECF244321}">
                <p14:modId xmlns:p14="http://schemas.microsoft.com/office/powerpoint/2010/main" val="3943732887"/>
              </p:ext>
            </p:extLst>
          </p:nvPr>
        </p:nvGraphicFramePr>
        <p:xfrm>
          <a:off x="6513326" y="1384300"/>
          <a:ext cx="53453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2E2766D5-5E3D-7D4E-9DBD-62CAEBC73B02}"/>
              </a:ext>
            </a:extLst>
          </p:cNvPr>
          <p:cNvSpPr txBox="1"/>
          <p:nvPr/>
        </p:nvSpPr>
        <p:spPr>
          <a:xfrm>
            <a:off x="3163614" y="805360"/>
            <a:ext cx="2617076" cy="861774"/>
          </a:xfrm>
          <a:prstGeom prst="rect">
            <a:avLst/>
          </a:prstGeom>
          <a:noFill/>
        </p:spPr>
        <p:txBody>
          <a:bodyPr wrap="square" rtlCol="0">
            <a:spAutoFit/>
          </a:bodyPr>
          <a:lstStyle/>
          <a:p>
            <a:pPr algn="ctr"/>
            <a:r>
              <a:rPr lang="en-US" sz="5000" dirty="0"/>
              <a:t>COVID</a:t>
            </a:r>
          </a:p>
        </p:txBody>
      </p:sp>
      <p:sp>
        <p:nvSpPr>
          <p:cNvPr id="22" name="TextBox 21">
            <a:extLst>
              <a:ext uri="{FF2B5EF4-FFF2-40B4-BE49-F238E27FC236}">
                <a16:creationId xmlns:a16="http://schemas.microsoft.com/office/drawing/2014/main" id="{45838922-051D-3743-A4DB-EB54E7798DF0}"/>
              </a:ext>
            </a:extLst>
          </p:cNvPr>
          <p:cNvSpPr txBox="1"/>
          <p:nvPr/>
        </p:nvSpPr>
        <p:spPr>
          <a:xfrm>
            <a:off x="3163614" y="1739900"/>
            <a:ext cx="3075129" cy="3416320"/>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endParaRPr lang="en-PH" sz="900" dirty="0"/>
          </a:p>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60043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Japan fears Korean-style second wave of coronavirus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r>
              <a:rPr lang="en-PH" sz="1400" dirty="0">
                <a:latin typeface="Speak Pro" panose="020B0504020101020102" pitchFamily="34" charset="0"/>
              </a:rPr>
              <a:t>TOKYO/ SEOUL -- After weeks of staying home during Japan's coronavirus state of emergency, Matsuko Higuchi just wanted to have her hair styled. So the 84-year-old left her home in Ota Ward, on the outskirts the capital, and…</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Japan drops into recession and worse times may lie ahead as pandemic pummels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Japan’s economic growth plunged into recession in the first quarter as the coronavirus pandemic squelched production, exports and spending, and fears are growing that worse times may lie ahead. The Cabinet Office reported Monday a 3.4% drop…</a:t>
            </a:r>
          </a:p>
        </p:txBody>
      </p:sp>
      <p:sp>
        <p:nvSpPr>
          <p:cNvPr id="18" name="TextBox 17">
            <a:extLst>
              <a:ext uri="{FF2B5EF4-FFF2-40B4-BE49-F238E27FC236}">
                <a16:creationId xmlns:a16="http://schemas.microsoft.com/office/drawing/2014/main" id="{58E50A03-FB28-A648-8FA9-ACA0BF21A37B}"/>
              </a:ext>
            </a:extLst>
          </p:cNvPr>
          <p:cNvSpPr txBox="1"/>
          <p:nvPr/>
        </p:nvSpPr>
        <p:spPr>
          <a:xfrm>
            <a:off x="0" y="-1574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spTree>
    <p:extLst>
      <p:ext uri="{BB962C8B-B14F-4D97-AF65-F5344CB8AC3E}">
        <p14:creationId xmlns:p14="http://schemas.microsoft.com/office/powerpoint/2010/main" val="209012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6780" y="844626"/>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21" name="Rectangle 20">
            <a:extLst>
              <a:ext uri="{FF2B5EF4-FFF2-40B4-BE49-F238E27FC236}">
                <a16:creationId xmlns:a16="http://schemas.microsoft.com/office/drawing/2014/main" id="{34672FF7-F377-D642-852A-B96CD715D986}"/>
              </a:ext>
            </a:extLst>
          </p:cNvPr>
          <p:cNvSpPr/>
          <p:nvPr/>
        </p:nvSpPr>
        <p:spPr>
          <a:xfrm>
            <a:off x="165100" y="1333359"/>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Country Profiles</a:t>
            </a:r>
          </a:p>
          <a:p>
            <a:pPr algn="ctr"/>
            <a:r>
              <a:rPr lang="en-US" dirty="0">
                <a:solidFill>
                  <a:schemeClr val="tx1"/>
                </a:solidFill>
              </a:rPr>
              <a:t>(images)</a:t>
            </a:r>
          </a:p>
        </p:txBody>
      </p:sp>
      <p:sp>
        <p:nvSpPr>
          <p:cNvPr id="16" name="TextBox 15">
            <a:extLst>
              <a:ext uri="{FF2B5EF4-FFF2-40B4-BE49-F238E27FC236}">
                <a16:creationId xmlns:a16="http://schemas.microsoft.com/office/drawing/2014/main" id="{B48EDF56-9BE4-A84E-8B21-8CA4245BB36D}"/>
              </a:ext>
            </a:extLst>
          </p:cNvPr>
          <p:cNvSpPr txBox="1"/>
          <p:nvPr/>
        </p:nvSpPr>
        <p:spPr>
          <a:xfrm>
            <a:off x="3163614" y="805360"/>
            <a:ext cx="2617076" cy="369332"/>
          </a:xfrm>
          <a:prstGeom prst="rect">
            <a:avLst/>
          </a:prstGeom>
          <a:noFill/>
        </p:spPr>
        <p:txBody>
          <a:bodyPr wrap="square" rtlCol="0">
            <a:spAutoFit/>
          </a:bodyPr>
          <a:lstStyle/>
          <a:p>
            <a:r>
              <a:rPr lang="en-US" dirty="0"/>
              <a:t>PHILIPPINES</a:t>
            </a:r>
          </a:p>
        </p:txBody>
      </p:sp>
      <p:sp>
        <p:nvSpPr>
          <p:cNvPr id="17" name="TextBox 16">
            <a:extLst>
              <a:ext uri="{FF2B5EF4-FFF2-40B4-BE49-F238E27FC236}">
                <a16:creationId xmlns:a16="http://schemas.microsoft.com/office/drawing/2014/main" id="{474C381C-447C-3B4C-98C9-976632DB6E57}"/>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
        <p:nvSpPr>
          <p:cNvPr id="18" name="TextBox 17">
            <a:extLst>
              <a:ext uri="{FF2B5EF4-FFF2-40B4-BE49-F238E27FC236}">
                <a16:creationId xmlns:a16="http://schemas.microsoft.com/office/drawing/2014/main" id="{E072138D-52EE-914A-B313-9B8F24A0B913}"/>
              </a:ext>
            </a:extLst>
          </p:cNvPr>
          <p:cNvSpPr txBox="1"/>
          <p:nvPr/>
        </p:nvSpPr>
        <p:spPr>
          <a:xfrm>
            <a:off x="3163614" y="2273516"/>
            <a:ext cx="2617076" cy="369332"/>
          </a:xfrm>
          <a:prstGeom prst="rect">
            <a:avLst/>
          </a:prstGeom>
          <a:noFill/>
        </p:spPr>
        <p:txBody>
          <a:bodyPr wrap="square" rtlCol="0">
            <a:spAutoFit/>
          </a:bodyPr>
          <a:lstStyle/>
          <a:p>
            <a:r>
              <a:rPr lang="en-US" dirty="0"/>
              <a:t>Nitrogen</a:t>
            </a:r>
          </a:p>
        </p:txBody>
      </p:sp>
      <p:sp>
        <p:nvSpPr>
          <p:cNvPr id="22" name="TextBox 21">
            <a:extLst>
              <a:ext uri="{FF2B5EF4-FFF2-40B4-BE49-F238E27FC236}">
                <a16:creationId xmlns:a16="http://schemas.microsoft.com/office/drawing/2014/main" id="{95D3C208-1E50-F24E-AF18-25EC61551D9E}"/>
              </a:ext>
            </a:extLst>
          </p:cNvPr>
          <p:cNvSpPr txBox="1"/>
          <p:nvPr/>
        </p:nvSpPr>
        <p:spPr>
          <a:xfrm>
            <a:off x="8393535" y="1991599"/>
            <a:ext cx="2617076" cy="369332"/>
          </a:xfrm>
          <a:prstGeom prst="rect">
            <a:avLst/>
          </a:prstGeom>
          <a:noFill/>
        </p:spPr>
        <p:txBody>
          <a:bodyPr wrap="square" rtlCol="0">
            <a:spAutoFit/>
          </a:bodyPr>
          <a:lstStyle/>
          <a:p>
            <a:r>
              <a:rPr lang="en-US" dirty="0"/>
              <a:t>Night Lights</a:t>
            </a:r>
          </a:p>
        </p:txBody>
      </p:sp>
      <p:pic>
        <p:nvPicPr>
          <p:cNvPr id="23" name="Picture 22" descr="A picture containing animal, coral, underwater, star&#10;&#10;Description automatically generated">
            <a:extLst>
              <a:ext uri="{FF2B5EF4-FFF2-40B4-BE49-F238E27FC236}">
                <a16:creationId xmlns:a16="http://schemas.microsoft.com/office/drawing/2014/main" id="{243ACD0C-6789-7D4B-9150-2BBA5DB52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76" y="3245695"/>
            <a:ext cx="1970182" cy="1338713"/>
          </a:xfrm>
          <a:prstGeom prst="rect">
            <a:avLst/>
          </a:prstGeom>
        </p:spPr>
      </p:pic>
      <p:pic>
        <p:nvPicPr>
          <p:cNvPr id="24" name="Picture 23">
            <a:extLst>
              <a:ext uri="{FF2B5EF4-FFF2-40B4-BE49-F238E27FC236}">
                <a16:creationId xmlns:a16="http://schemas.microsoft.com/office/drawing/2014/main" id="{6AAC7ACE-18FD-5B45-891C-51F30167E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234" y="3245695"/>
            <a:ext cx="2054643" cy="1343420"/>
          </a:xfrm>
          <a:prstGeom prst="rect">
            <a:avLst/>
          </a:prstGeom>
        </p:spPr>
      </p:pic>
      <p:sp>
        <p:nvSpPr>
          <p:cNvPr id="25" name="TextBox 24">
            <a:extLst>
              <a:ext uri="{FF2B5EF4-FFF2-40B4-BE49-F238E27FC236}">
                <a16:creationId xmlns:a16="http://schemas.microsoft.com/office/drawing/2014/main" id="{DF564D41-83BB-F84C-B4A0-FBDE201C2118}"/>
              </a:ext>
            </a:extLst>
          </p:cNvPr>
          <p:cNvSpPr txBox="1"/>
          <p:nvPr/>
        </p:nvSpPr>
        <p:spPr>
          <a:xfrm>
            <a:off x="3778312" y="4713254"/>
            <a:ext cx="768418" cy="736110"/>
          </a:xfrm>
          <a:prstGeom prst="rect">
            <a:avLst/>
          </a:prstGeom>
          <a:noFill/>
        </p:spPr>
        <p:txBody>
          <a:bodyPr wrap="square" rtlCol="0">
            <a:spAutoFit/>
          </a:bodyPr>
          <a:lstStyle/>
          <a:p>
            <a:pPr algn="just"/>
            <a:r>
              <a:rPr lang="en-PH" sz="900" b="1" dirty="0"/>
              <a:t>Before</a:t>
            </a:r>
            <a:endParaRPr lang="en-PH" sz="900" dirty="0"/>
          </a:p>
          <a:p>
            <a:pPr algn="just"/>
            <a:br>
              <a:rPr lang="en-PH" sz="900" dirty="0"/>
            </a:br>
            <a:endParaRPr lang="en-PH" sz="900" dirty="0"/>
          </a:p>
          <a:p>
            <a:pPr algn="just"/>
            <a:endParaRPr lang="en-US" sz="900" dirty="0"/>
          </a:p>
        </p:txBody>
      </p:sp>
      <p:sp>
        <p:nvSpPr>
          <p:cNvPr id="26" name="TextBox 25">
            <a:extLst>
              <a:ext uri="{FF2B5EF4-FFF2-40B4-BE49-F238E27FC236}">
                <a16:creationId xmlns:a16="http://schemas.microsoft.com/office/drawing/2014/main" id="{461709FB-3BA7-304A-8D41-1F31E29180E8}"/>
              </a:ext>
            </a:extLst>
          </p:cNvPr>
          <p:cNvSpPr txBox="1"/>
          <p:nvPr/>
        </p:nvSpPr>
        <p:spPr>
          <a:xfrm>
            <a:off x="6383556" y="4678516"/>
            <a:ext cx="768418" cy="736110"/>
          </a:xfrm>
          <a:prstGeom prst="rect">
            <a:avLst/>
          </a:prstGeom>
          <a:noFill/>
        </p:spPr>
        <p:txBody>
          <a:bodyPr wrap="square" rtlCol="0">
            <a:spAutoFit/>
          </a:bodyPr>
          <a:lstStyle/>
          <a:p>
            <a:pPr algn="just"/>
            <a:r>
              <a:rPr lang="en-PH" sz="900" b="1" dirty="0"/>
              <a:t>During</a:t>
            </a:r>
            <a:endParaRPr lang="en-PH" sz="900" dirty="0"/>
          </a:p>
          <a:p>
            <a:pPr algn="just"/>
            <a:br>
              <a:rPr lang="en-PH" sz="900" dirty="0"/>
            </a:br>
            <a:endParaRPr lang="en-PH" sz="900" dirty="0"/>
          </a:p>
          <a:p>
            <a:pPr algn="just"/>
            <a:endParaRPr lang="en-US" sz="900" dirty="0"/>
          </a:p>
        </p:txBody>
      </p:sp>
      <p:pic>
        <p:nvPicPr>
          <p:cNvPr id="27" name="Picture 26" descr="A star filled sky&#10;&#10;Description automatically generated">
            <a:extLst>
              <a:ext uri="{FF2B5EF4-FFF2-40B4-BE49-F238E27FC236}">
                <a16:creationId xmlns:a16="http://schemas.microsoft.com/office/drawing/2014/main" id="{EF3949AD-0865-3F44-A85D-3970C4F8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314" y="410798"/>
            <a:ext cx="1940581" cy="2025411"/>
          </a:xfrm>
          <a:prstGeom prst="rect">
            <a:avLst/>
          </a:prstGeom>
        </p:spPr>
      </p:pic>
      <p:pic>
        <p:nvPicPr>
          <p:cNvPr id="28" name="Picture 27" descr="A star filled sky&#10;&#10;Description automatically generated">
            <a:extLst>
              <a:ext uri="{FF2B5EF4-FFF2-40B4-BE49-F238E27FC236}">
                <a16:creationId xmlns:a16="http://schemas.microsoft.com/office/drawing/2014/main" id="{E6848196-F1AE-A749-AA84-F89A61847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3163" y="410798"/>
            <a:ext cx="1907297" cy="1990673"/>
          </a:xfrm>
          <a:prstGeom prst="rect">
            <a:avLst/>
          </a:prstGeom>
        </p:spPr>
      </p:pic>
      <p:pic>
        <p:nvPicPr>
          <p:cNvPr id="29" name="Picture 28">
            <a:extLst>
              <a:ext uri="{FF2B5EF4-FFF2-40B4-BE49-F238E27FC236}">
                <a16:creationId xmlns:a16="http://schemas.microsoft.com/office/drawing/2014/main" id="{365D4E53-8ED8-4446-80F6-8012F1790AE5}"/>
              </a:ext>
            </a:extLst>
          </p:cNvPr>
          <p:cNvPicPr>
            <a:picLocks noChangeAspect="1"/>
          </p:cNvPicPr>
          <p:nvPr/>
        </p:nvPicPr>
        <p:blipFill>
          <a:blip r:embed="rId6"/>
          <a:stretch>
            <a:fillRect/>
          </a:stretch>
        </p:blipFill>
        <p:spPr>
          <a:xfrm>
            <a:off x="8173832" y="3175008"/>
            <a:ext cx="3440099" cy="1544994"/>
          </a:xfrm>
          <a:prstGeom prst="rect">
            <a:avLst/>
          </a:prstGeom>
        </p:spPr>
      </p:pic>
    </p:spTree>
    <p:extLst>
      <p:ext uri="{BB962C8B-B14F-4D97-AF65-F5344CB8AC3E}">
        <p14:creationId xmlns:p14="http://schemas.microsoft.com/office/powerpoint/2010/main" val="176502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8163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2989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Country Profiles</a:t>
            </a:r>
          </a:p>
          <a:p>
            <a:pPr algn="ctr"/>
            <a:r>
              <a:rPr lang="en-US" dirty="0">
                <a:solidFill>
                  <a:schemeClr val="bg1"/>
                </a:solidFill>
              </a:rPr>
              <a:t>(images)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48" name="Rectangle 47">
            <a:extLst>
              <a:ext uri="{FF2B5EF4-FFF2-40B4-BE49-F238E27FC236}">
                <a16:creationId xmlns:a16="http://schemas.microsoft.com/office/drawing/2014/main" id="{9092BBA2-022F-6948-8839-E15D902D9422}"/>
              </a:ext>
            </a:extLst>
          </p:cNvPr>
          <p:cNvSpPr/>
          <p:nvPr/>
        </p:nvSpPr>
        <p:spPr>
          <a:xfrm>
            <a:off x="139700" y="1792453"/>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Overview (Summary – Quadrants)</a:t>
            </a:r>
          </a:p>
        </p:txBody>
      </p:sp>
      <p:pic>
        <p:nvPicPr>
          <p:cNvPr id="22" name="Picture 21">
            <a:extLst>
              <a:ext uri="{FF2B5EF4-FFF2-40B4-BE49-F238E27FC236}">
                <a16:creationId xmlns:a16="http://schemas.microsoft.com/office/drawing/2014/main" id="{AF520891-0445-C347-A15C-02B06ACDBD0E}"/>
              </a:ext>
            </a:extLst>
          </p:cNvPr>
          <p:cNvPicPr>
            <a:picLocks noChangeAspect="1"/>
          </p:cNvPicPr>
          <p:nvPr/>
        </p:nvPicPr>
        <p:blipFill>
          <a:blip r:embed="rId2"/>
          <a:stretch>
            <a:fillRect/>
          </a:stretch>
        </p:blipFill>
        <p:spPr>
          <a:xfrm>
            <a:off x="4972050" y="2463057"/>
            <a:ext cx="4673600" cy="2895600"/>
          </a:xfrm>
          <a:prstGeom prst="rect">
            <a:avLst/>
          </a:prstGeom>
        </p:spPr>
      </p:pic>
      <p:sp>
        <p:nvSpPr>
          <p:cNvPr id="23" name="TextBox 22">
            <a:extLst>
              <a:ext uri="{FF2B5EF4-FFF2-40B4-BE49-F238E27FC236}">
                <a16:creationId xmlns:a16="http://schemas.microsoft.com/office/drawing/2014/main" id="{853B9943-2C33-A94F-9F54-44ABF45CA8D0}"/>
              </a:ext>
            </a:extLst>
          </p:cNvPr>
          <p:cNvSpPr txBox="1"/>
          <p:nvPr/>
        </p:nvSpPr>
        <p:spPr>
          <a:xfrm>
            <a:off x="3163614" y="1058649"/>
            <a:ext cx="2617076" cy="369332"/>
          </a:xfrm>
          <a:prstGeom prst="rect">
            <a:avLst/>
          </a:prstGeom>
          <a:noFill/>
        </p:spPr>
        <p:txBody>
          <a:bodyPr wrap="square" rtlCol="0">
            <a:spAutoFit/>
          </a:bodyPr>
          <a:lstStyle/>
          <a:p>
            <a:r>
              <a:rPr lang="en-US" dirty="0"/>
              <a:t>IMPACT SUMMARY</a:t>
            </a:r>
          </a:p>
        </p:txBody>
      </p:sp>
      <p:sp>
        <p:nvSpPr>
          <p:cNvPr id="24" name="TextBox 23">
            <a:extLst>
              <a:ext uri="{FF2B5EF4-FFF2-40B4-BE49-F238E27FC236}">
                <a16:creationId xmlns:a16="http://schemas.microsoft.com/office/drawing/2014/main" id="{F9807BEB-C2F2-4249-A21E-36E5F86BC3F3}"/>
              </a:ext>
            </a:extLst>
          </p:cNvPr>
          <p:cNvSpPr txBox="1"/>
          <p:nvPr/>
        </p:nvSpPr>
        <p:spPr>
          <a:xfrm>
            <a:off x="3163614" y="1574659"/>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4899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82073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300287"/>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Social (Mobility-Sankey)</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pic>
        <p:nvPicPr>
          <p:cNvPr id="2" name="Picture 1">
            <a:extLst>
              <a:ext uri="{FF2B5EF4-FFF2-40B4-BE49-F238E27FC236}">
                <a16:creationId xmlns:a16="http://schemas.microsoft.com/office/drawing/2014/main" id="{BA7A07F6-50C0-8849-ADB3-695C47DAF623}"/>
              </a:ext>
            </a:extLst>
          </p:cNvPr>
          <p:cNvPicPr>
            <a:picLocks noChangeAspect="1"/>
          </p:cNvPicPr>
          <p:nvPr/>
        </p:nvPicPr>
        <p:blipFill>
          <a:blip r:embed="rId2"/>
          <a:stretch>
            <a:fillRect/>
          </a:stretch>
        </p:blipFill>
        <p:spPr>
          <a:xfrm>
            <a:off x="3498850" y="2211387"/>
            <a:ext cx="7620000" cy="3302000"/>
          </a:xfrm>
          <a:prstGeom prst="rect">
            <a:avLst/>
          </a:prstGeom>
        </p:spPr>
      </p:pic>
      <p:sp>
        <p:nvSpPr>
          <p:cNvPr id="19" name="TextBox 18">
            <a:extLst>
              <a:ext uri="{FF2B5EF4-FFF2-40B4-BE49-F238E27FC236}">
                <a16:creationId xmlns:a16="http://schemas.microsoft.com/office/drawing/2014/main" id="{DC1E96AC-EE18-5A4E-9A1A-85619115C76C}"/>
              </a:ext>
            </a:extLst>
          </p:cNvPr>
          <p:cNvSpPr txBox="1"/>
          <p:nvPr/>
        </p:nvSpPr>
        <p:spPr>
          <a:xfrm>
            <a:off x="3163614" y="805360"/>
            <a:ext cx="2617076" cy="369332"/>
          </a:xfrm>
          <a:prstGeom prst="rect">
            <a:avLst/>
          </a:prstGeom>
          <a:noFill/>
        </p:spPr>
        <p:txBody>
          <a:bodyPr wrap="square" rtlCol="0">
            <a:spAutoFit/>
          </a:bodyPr>
          <a:lstStyle/>
          <a:p>
            <a:r>
              <a:rPr lang="en-US" dirty="0"/>
              <a:t>MOBILITY CHANGES</a:t>
            </a:r>
          </a:p>
        </p:txBody>
      </p:sp>
      <p:sp>
        <p:nvSpPr>
          <p:cNvPr id="20" name="TextBox 19">
            <a:extLst>
              <a:ext uri="{FF2B5EF4-FFF2-40B4-BE49-F238E27FC236}">
                <a16:creationId xmlns:a16="http://schemas.microsoft.com/office/drawing/2014/main" id="{5709BA15-6C76-D547-9521-53201191C4A8}"/>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110237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779712"/>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Economic(Light – Line)</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19" name="TextBox 18">
            <a:extLst>
              <a:ext uri="{FF2B5EF4-FFF2-40B4-BE49-F238E27FC236}">
                <a16:creationId xmlns:a16="http://schemas.microsoft.com/office/drawing/2014/main" id="{75D75291-D77F-2544-8731-C526EEC6B911}"/>
              </a:ext>
            </a:extLst>
          </p:cNvPr>
          <p:cNvSpPr txBox="1"/>
          <p:nvPr/>
        </p:nvSpPr>
        <p:spPr>
          <a:xfrm>
            <a:off x="3163614" y="805360"/>
            <a:ext cx="2617076" cy="369332"/>
          </a:xfrm>
          <a:prstGeom prst="rect">
            <a:avLst/>
          </a:prstGeom>
          <a:noFill/>
        </p:spPr>
        <p:txBody>
          <a:bodyPr wrap="square" rtlCol="0">
            <a:spAutoFit/>
          </a:bodyPr>
          <a:lstStyle/>
          <a:p>
            <a:r>
              <a:rPr lang="en-US" dirty="0"/>
              <a:t>PREDICTING GDP</a:t>
            </a:r>
          </a:p>
        </p:txBody>
      </p:sp>
      <p:sp>
        <p:nvSpPr>
          <p:cNvPr id="20" name="TextBox 19">
            <a:extLst>
              <a:ext uri="{FF2B5EF4-FFF2-40B4-BE49-F238E27FC236}">
                <a16:creationId xmlns:a16="http://schemas.microsoft.com/office/drawing/2014/main" id="{DA3F87E1-3965-204C-BBF5-9423C4DE3664}"/>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DEF96D3D-C37F-3946-BF19-316A0DA55C20}"/>
              </a:ext>
            </a:extLst>
          </p:cNvPr>
          <p:cNvPicPr>
            <a:picLocks noChangeAspect="1"/>
          </p:cNvPicPr>
          <p:nvPr/>
        </p:nvPicPr>
        <p:blipFill>
          <a:blip r:embed="rId2"/>
          <a:stretch>
            <a:fillRect/>
          </a:stretch>
        </p:blipFill>
        <p:spPr>
          <a:xfrm>
            <a:off x="4895850" y="2349789"/>
            <a:ext cx="4826000" cy="2895600"/>
          </a:xfrm>
          <a:prstGeom prst="rect">
            <a:avLst/>
          </a:prstGeom>
        </p:spPr>
      </p:pic>
    </p:spTree>
    <p:extLst>
      <p:ext uri="{BB962C8B-B14F-4D97-AF65-F5344CB8AC3E}">
        <p14:creationId xmlns:p14="http://schemas.microsoft.com/office/powerpoint/2010/main" val="167529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325914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 (NO2 -Scatterplot)</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276225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2" name="TextBox 11">
            <a:extLst>
              <a:ext uri="{FF2B5EF4-FFF2-40B4-BE49-F238E27FC236}">
                <a16:creationId xmlns:a16="http://schemas.microsoft.com/office/drawing/2014/main" id="{8EE1262D-884F-144F-9433-46B0C9259B09}"/>
              </a:ext>
            </a:extLst>
          </p:cNvPr>
          <p:cNvSpPr txBox="1"/>
          <p:nvPr/>
        </p:nvSpPr>
        <p:spPr>
          <a:xfrm>
            <a:off x="3163613" y="805360"/>
            <a:ext cx="3265761" cy="369332"/>
          </a:xfrm>
          <a:prstGeom prst="rect">
            <a:avLst/>
          </a:prstGeom>
          <a:noFill/>
        </p:spPr>
        <p:txBody>
          <a:bodyPr wrap="square" rtlCol="0">
            <a:spAutoFit/>
          </a:bodyPr>
          <a:lstStyle/>
          <a:p>
            <a:r>
              <a:rPr lang="en-US" dirty="0"/>
              <a:t>ENVIRONMENTAL DAMAGE</a:t>
            </a:r>
          </a:p>
        </p:txBody>
      </p:sp>
      <p:sp>
        <p:nvSpPr>
          <p:cNvPr id="13" name="TextBox 12">
            <a:extLst>
              <a:ext uri="{FF2B5EF4-FFF2-40B4-BE49-F238E27FC236}">
                <a16:creationId xmlns:a16="http://schemas.microsoft.com/office/drawing/2014/main" id="{D563775A-A392-9945-AA03-5C87292FE919}"/>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C7F1D090-EAA3-8949-8FDA-EFB0528A9F9A}"/>
              </a:ext>
            </a:extLst>
          </p:cNvPr>
          <p:cNvPicPr>
            <a:picLocks noChangeAspect="1"/>
          </p:cNvPicPr>
          <p:nvPr/>
        </p:nvPicPr>
        <p:blipFill>
          <a:blip r:embed="rId2"/>
          <a:stretch>
            <a:fillRect/>
          </a:stretch>
        </p:blipFill>
        <p:spPr>
          <a:xfrm>
            <a:off x="4991099" y="2260600"/>
            <a:ext cx="4310063" cy="3121080"/>
          </a:xfrm>
          <a:prstGeom prst="rect">
            <a:avLst/>
          </a:prstGeom>
        </p:spPr>
      </p:pic>
    </p:spTree>
    <p:extLst>
      <p:ext uri="{BB962C8B-B14F-4D97-AF65-F5344CB8AC3E}">
        <p14:creationId xmlns:p14="http://schemas.microsoft.com/office/powerpoint/2010/main" val="150492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BD6D4FC-35D7-014B-8FF9-F19048C14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175" y="1241031"/>
            <a:ext cx="10236200" cy="2197100"/>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6F8128EC-9226-7E40-98C5-6D3320FA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75" y="3852746"/>
            <a:ext cx="10083800" cy="2730500"/>
          </a:xfrm>
          <a:prstGeom prst="rect">
            <a:avLst/>
          </a:prstGeom>
        </p:spPr>
      </p:pic>
      <p:sp>
        <p:nvSpPr>
          <p:cNvPr id="6" name="TextBox 5">
            <a:extLst>
              <a:ext uri="{FF2B5EF4-FFF2-40B4-BE49-F238E27FC236}">
                <a16:creationId xmlns:a16="http://schemas.microsoft.com/office/drawing/2014/main" id="{2EE7B871-79FB-A74A-9126-6A511C94A127}"/>
              </a:ext>
            </a:extLst>
          </p:cNvPr>
          <p:cNvSpPr txBox="1"/>
          <p:nvPr/>
        </p:nvSpPr>
        <p:spPr>
          <a:xfrm>
            <a:off x="821625" y="3429000"/>
            <a:ext cx="2617076" cy="369332"/>
          </a:xfrm>
          <a:prstGeom prst="rect">
            <a:avLst/>
          </a:prstGeom>
          <a:noFill/>
        </p:spPr>
        <p:txBody>
          <a:bodyPr wrap="square" rtlCol="0">
            <a:spAutoFit/>
          </a:bodyPr>
          <a:lstStyle/>
          <a:p>
            <a:r>
              <a:rPr lang="en-US" dirty="0"/>
              <a:t>NIGHT LIGHTS</a:t>
            </a:r>
          </a:p>
        </p:txBody>
      </p:sp>
      <p:sp>
        <p:nvSpPr>
          <p:cNvPr id="7" name="TextBox 6">
            <a:extLst>
              <a:ext uri="{FF2B5EF4-FFF2-40B4-BE49-F238E27FC236}">
                <a16:creationId xmlns:a16="http://schemas.microsoft.com/office/drawing/2014/main" id="{32EB82C9-B846-CB41-B2F8-514A4A5E99CD}"/>
              </a:ext>
            </a:extLst>
          </p:cNvPr>
          <p:cNvSpPr txBox="1"/>
          <p:nvPr/>
        </p:nvSpPr>
        <p:spPr>
          <a:xfrm>
            <a:off x="821625" y="817285"/>
            <a:ext cx="2617076" cy="369332"/>
          </a:xfrm>
          <a:prstGeom prst="rect">
            <a:avLst/>
          </a:prstGeom>
          <a:noFill/>
        </p:spPr>
        <p:txBody>
          <a:bodyPr wrap="square" rtlCol="0">
            <a:spAutoFit/>
          </a:bodyPr>
          <a:lstStyle/>
          <a:p>
            <a:r>
              <a:rPr lang="en-US" dirty="0"/>
              <a:t>NITROGEN DIOXIDE</a:t>
            </a:r>
          </a:p>
        </p:txBody>
      </p:sp>
    </p:spTree>
    <p:extLst>
      <p:ext uri="{BB962C8B-B14F-4D97-AF65-F5344CB8AC3E}">
        <p14:creationId xmlns:p14="http://schemas.microsoft.com/office/powerpoint/2010/main" val="395178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pic>
        <p:nvPicPr>
          <p:cNvPr id="3" name="Picture 2" descr="A close up of a logo&#10;&#10;Description automatically generated">
            <a:extLst>
              <a:ext uri="{FF2B5EF4-FFF2-40B4-BE49-F238E27FC236}">
                <a16:creationId xmlns:a16="http://schemas.microsoft.com/office/drawing/2014/main" id="{5B03FDCD-357D-41CD-8E24-468772FDF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950" y="4348027"/>
            <a:ext cx="2800350" cy="1628775"/>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3044A13-8E2A-4448-8D1B-CF0846939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0546" y="2436850"/>
            <a:ext cx="2743596" cy="123668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66090" y="362445"/>
            <a:ext cx="3045114" cy="1950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66090" y="2312740"/>
            <a:ext cx="3045114" cy="1950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520976" y="362445"/>
            <a:ext cx="3045114" cy="1954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520976" y="2321175"/>
            <a:ext cx="3045114" cy="1937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446966" y="1932436"/>
            <a:ext cx="1206886" cy="276045"/>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446966" y="3909122"/>
            <a:ext cx="1649591" cy="276045"/>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127169" y="3696686"/>
            <a:ext cx="1821377" cy="483078"/>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44325" y="1938879"/>
            <a:ext cx="611561" cy="276045"/>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207299" y="2698341"/>
            <a:ext cx="1771701" cy="989159"/>
          </a:xfrm>
          <a:prstGeom prst="rect">
            <a:avLst/>
          </a:prstGeom>
          <a:noFill/>
        </p:spPr>
        <p:txBody>
          <a:bodyPr wrap="square" rtlCol="0">
            <a:spAutoFit/>
          </a:bodyPr>
          <a:lstStyle/>
          <a:p>
            <a:pPr algn="ctr"/>
            <a:r>
              <a:rPr lang="en-US" sz="8000" b="1" dirty="0">
                <a:latin typeface="Speak Pro" panose="020B0504020101020102" pitchFamily="34" charset="0"/>
              </a:rPr>
              <a:t>26</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59294" y="2673971"/>
            <a:ext cx="2309256" cy="989159"/>
          </a:xfrm>
          <a:prstGeom prst="rect">
            <a:avLst/>
          </a:prstGeom>
          <a:noFill/>
        </p:spPr>
        <p:txBody>
          <a:bodyPr wrap="square" rtlCol="0">
            <a:spAutoFit/>
          </a:bodyPr>
          <a:lstStyle/>
          <a:p>
            <a:pPr algn="ctr"/>
            <a:r>
              <a:rPr lang="en-US" sz="8000" b="1" dirty="0">
                <a:latin typeface="Speak Pro" panose="020B0504020101020102" pitchFamily="34" charset="0"/>
              </a:rPr>
              <a:t>2.12</a:t>
            </a:r>
          </a:p>
        </p:txBody>
      </p:sp>
      <p:sp>
        <p:nvSpPr>
          <p:cNvPr id="22" name="TextBox 21">
            <a:extLst>
              <a:ext uri="{FF2B5EF4-FFF2-40B4-BE49-F238E27FC236}">
                <a16:creationId xmlns:a16="http://schemas.microsoft.com/office/drawing/2014/main" id="{416B23A9-3FA1-8048-9C8F-29B2BAE2C506}"/>
              </a:ext>
            </a:extLst>
          </p:cNvPr>
          <p:cNvSpPr txBox="1"/>
          <p:nvPr/>
        </p:nvSpPr>
        <p:spPr>
          <a:xfrm>
            <a:off x="5929603" y="1552132"/>
            <a:ext cx="771248" cy="276045"/>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1D23241-3F65-5242-A1B9-03D7632EB708}"/>
              </a:ext>
            </a:extLst>
          </p:cNvPr>
          <p:cNvSpPr txBox="1"/>
          <p:nvPr/>
        </p:nvSpPr>
        <p:spPr>
          <a:xfrm>
            <a:off x="7405791" y="1559062"/>
            <a:ext cx="632254" cy="276045"/>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5" name="Picture 24" descr="A picture containing outdoor, water, view, sun&#10;&#10;Description automatically generated">
            <a:extLst>
              <a:ext uri="{FF2B5EF4-FFF2-40B4-BE49-F238E27FC236}">
                <a16:creationId xmlns:a16="http://schemas.microsoft.com/office/drawing/2014/main" id="{9006CA0F-7945-3149-BF65-84BA6EEF2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8922" y="842509"/>
            <a:ext cx="1377618" cy="565590"/>
          </a:xfrm>
          <a:prstGeom prst="rect">
            <a:avLst/>
          </a:prstGeom>
        </p:spPr>
      </p:pic>
      <p:pic>
        <p:nvPicPr>
          <p:cNvPr id="27" name="Picture 26" descr="A picture containing outdoor, bird, street, walking&#10;&#10;Description automatically generated">
            <a:extLst>
              <a:ext uri="{FF2B5EF4-FFF2-40B4-BE49-F238E27FC236}">
                <a16:creationId xmlns:a16="http://schemas.microsoft.com/office/drawing/2014/main" id="{E8DCB039-1ABF-504F-A927-8A6D9DC72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0292" y="818682"/>
            <a:ext cx="1377618" cy="587585"/>
          </a:xfrm>
          <a:prstGeom prst="rect">
            <a:avLst/>
          </a:prstGeom>
        </p:spPr>
      </p:pic>
      <p:sp>
        <p:nvSpPr>
          <p:cNvPr id="24" name="TextBox 23">
            <a:extLst>
              <a:ext uri="{FF2B5EF4-FFF2-40B4-BE49-F238E27FC236}">
                <a16:creationId xmlns:a16="http://schemas.microsoft.com/office/drawing/2014/main" id="{59AD8F59-6894-7040-8F89-FAC4C06BB14F}"/>
              </a:ext>
            </a:extLst>
          </p:cNvPr>
          <p:cNvSpPr txBox="1"/>
          <p:nvPr/>
        </p:nvSpPr>
        <p:spPr>
          <a:xfrm>
            <a:off x="8955140" y="1563555"/>
            <a:ext cx="771248" cy="276045"/>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AEF81C57-5331-B14F-9C21-F0608B028074}"/>
              </a:ext>
            </a:extLst>
          </p:cNvPr>
          <p:cNvSpPr txBox="1"/>
          <p:nvPr/>
        </p:nvSpPr>
        <p:spPr>
          <a:xfrm>
            <a:off x="10431327" y="1570485"/>
            <a:ext cx="632254" cy="276045"/>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1" name="Picture 20" descr="A close up of a map&#10;&#10;Description automatically generated">
            <a:extLst>
              <a:ext uri="{FF2B5EF4-FFF2-40B4-BE49-F238E27FC236}">
                <a16:creationId xmlns:a16="http://schemas.microsoft.com/office/drawing/2014/main" id="{21058D4F-B183-FD45-8093-BAF528C9FC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37387" y="604073"/>
            <a:ext cx="1342922" cy="883141"/>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DC3097AA-369E-854A-A973-8A8D38E7BB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90754" y="625029"/>
            <a:ext cx="1311705" cy="855256"/>
          </a:xfrm>
          <a:prstGeom prst="rect">
            <a:avLst/>
          </a:prstGeom>
        </p:spPr>
      </p:pic>
      <p:sp>
        <p:nvSpPr>
          <p:cNvPr id="33" name="Rectangle 32">
            <a:extLst>
              <a:ext uri="{FF2B5EF4-FFF2-40B4-BE49-F238E27FC236}">
                <a16:creationId xmlns:a16="http://schemas.microsoft.com/office/drawing/2014/main" id="{C23523AA-463A-BB4A-BF79-990691485C8E}"/>
              </a:ext>
            </a:extLst>
          </p:cNvPr>
          <p:cNvSpPr/>
          <p:nvPr/>
        </p:nvSpPr>
        <p:spPr>
          <a:xfrm>
            <a:off x="594730" y="2026993"/>
            <a:ext cx="2046870" cy="5638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03C14CB-F98A-6145-96E9-55FA7649008E}"/>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 </a:t>
            </a:r>
          </a:p>
        </p:txBody>
      </p:sp>
      <p:sp>
        <p:nvSpPr>
          <p:cNvPr id="35" name="TextBox 34">
            <a:extLst>
              <a:ext uri="{FF2B5EF4-FFF2-40B4-BE49-F238E27FC236}">
                <a16:creationId xmlns:a16="http://schemas.microsoft.com/office/drawing/2014/main" id="{5296E001-D006-224D-AFC8-783EE43893B8}"/>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Swedish economy is resilient.</a:t>
            </a:r>
          </a:p>
        </p:txBody>
      </p:sp>
      <p:grpSp>
        <p:nvGrpSpPr>
          <p:cNvPr id="17" name="Group 16">
            <a:extLst>
              <a:ext uri="{FF2B5EF4-FFF2-40B4-BE49-F238E27FC236}">
                <a16:creationId xmlns:a16="http://schemas.microsoft.com/office/drawing/2014/main" id="{582BC923-7B10-4164-98E8-9D4CE68928C2}"/>
              </a:ext>
            </a:extLst>
          </p:cNvPr>
          <p:cNvGrpSpPr/>
          <p:nvPr/>
        </p:nvGrpSpPr>
        <p:grpSpPr>
          <a:xfrm>
            <a:off x="5520976" y="4263035"/>
            <a:ext cx="6090228" cy="1977911"/>
            <a:chOff x="5616496" y="3475463"/>
            <a:chExt cx="6133174" cy="2614959"/>
          </a:xfrm>
        </p:grpSpPr>
        <p:sp>
          <p:nvSpPr>
            <p:cNvPr id="28" name="Rectangle 27">
              <a:extLst>
                <a:ext uri="{FF2B5EF4-FFF2-40B4-BE49-F238E27FC236}">
                  <a16:creationId xmlns:a16="http://schemas.microsoft.com/office/drawing/2014/main" id="{AA0FDE4D-1706-4EAD-A201-221FD49EEE94}"/>
                </a:ext>
              </a:extLst>
            </p:cNvPr>
            <p:cNvSpPr/>
            <p:nvPr/>
          </p:nvSpPr>
          <p:spPr>
            <a:xfrm>
              <a:off x="8683083" y="34754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5437112-DEED-4696-8068-69D5A3706B28}"/>
                </a:ext>
              </a:extLst>
            </p:cNvPr>
            <p:cNvSpPr/>
            <p:nvPr/>
          </p:nvSpPr>
          <p:spPr>
            <a:xfrm>
              <a:off x="5616496" y="34810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28893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2797</TotalTime>
  <Words>1773</Words>
  <Application>Microsoft Office PowerPoint</Application>
  <PresentationFormat>Widescreen</PresentationFormat>
  <Paragraphs>205</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Aharoni</vt:lpstr>
      <vt:lpstr>Arial</vt:lpstr>
      <vt:lpstr>Calibri</vt:lpstr>
      <vt:lpstr>Calibri Light</vt:lpstr>
      <vt:lpstr>Speak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Miguel Oscar Castelo</cp:lastModifiedBy>
  <cp:revision>47</cp:revision>
  <dcterms:created xsi:type="dcterms:W3CDTF">2020-05-19T12:47:19Z</dcterms:created>
  <dcterms:modified xsi:type="dcterms:W3CDTF">2020-05-31T10:17:04Z</dcterms:modified>
</cp:coreProperties>
</file>